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60" r:id="rId2"/>
    <p:sldId id="273" r:id="rId3"/>
  </p:sldIdLst>
  <p:sldSz cx="6858000" cy="9144000" type="screen4x3"/>
  <p:notesSz cx="6735763" cy="9866313"/>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7749"/>
    <a:srgbClr val="CC9900"/>
    <a:srgbClr val="CCCC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63" autoAdjust="0"/>
    <p:restoredTop sz="93881"/>
  </p:normalViewPr>
  <p:slideViewPr>
    <p:cSldViewPr snapToGrid="0" snapToObjects="1">
      <p:cViewPr>
        <p:scale>
          <a:sx n="96" d="100"/>
          <a:sy n="96" d="100"/>
        </p:scale>
        <p:origin x="1704" y="-240"/>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xfrm>
            <a:off x="1979613" y="739775"/>
            <a:ext cx="2776537" cy="3700463"/>
          </a:xfrm>
          <a:prstGeom prst="rect">
            <a:avLst/>
          </a:prstGeom>
        </p:spPr>
        <p:txBody>
          <a:bodyPr/>
          <a:lstStyle/>
          <a:p>
            <a:endParaRPr/>
          </a:p>
        </p:txBody>
      </p:sp>
      <p:sp>
        <p:nvSpPr>
          <p:cNvPr id="110" name="Shape 110"/>
          <p:cNvSpPr>
            <a:spLocks noGrp="1"/>
          </p:cNvSpPr>
          <p:nvPr>
            <p:ph type="body" sz="quarter" idx="1"/>
          </p:nvPr>
        </p:nvSpPr>
        <p:spPr>
          <a:xfrm>
            <a:off x="898102" y="4686499"/>
            <a:ext cx="4939560" cy="4439841"/>
          </a:xfrm>
          <a:prstGeom prst="rect">
            <a:avLst/>
          </a:prstGeom>
        </p:spPr>
        <p:txBody>
          <a:bodyPr/>
          <a:lstStyle/>
          <a:p>
            <a:endParaRPr/>
          </a:p>
        </p:txBody>
      </p:sp>
    </p:spTree>
    <p:extLst>
      <p:ext uri="{BB962C8B-B14F-4D97-AF65-F5344CB8AC3E}">
        <p14:creationId xmlns:p14="http://schemas.microsoft.com/office/powerpoint/2010/main" val="3299597575"/>
      </p:ext>
    </p:extLst>
  </p:cSld>
  <p:clrMap bg1="lt1" tx1="dk1" bg2="lt2" tx2="dk2" accent1="accent1" accent2="accent2" accent3="accent3" accent4="accent4" accent5="accent5" accent6="accent6" hlink="hlink" folHlink="folHlink"/>
  <p:notesStyle>
    <a:lvl1pPr defTabSz="457200" latinLnBrk="0">
      <a:defRPr sz="1200">
        <a:latin typeface="+mn-lt"/>
        <a:ea typeface="+mn-ea"/>
        <a:cs typeface="+mn-cs"/>
        <a:sym typeface="Calibri"/>
      </a:defRPr>
    </a:lvl1pPr>
    <a:lvl2pPr indent="228600" defTabSz="457200" latinLnBrk="0">
      <a:defRPr sz="1200">
        <a:latin typeface="+mn-lt"/>
        <a:ea typeface="+mn-ea"/>
        <a:cs typeface="+mn-cs"/>
        <a:sym typeface="Calibri"/>
      </a:defRPr>
    </a:lvl2pPr>
    <a:lvl3pPr indent="457200" defTabSz="457200" latinLnBrk="0">
      <a:defRPr sz="1200">
        <a:latin typeface="+mn-lt"/>
        <a:ea typeface="+mn-ea"/>
        <a:cs typeface="+mn-cs"/>
        <a:sym typeface="Calibri"/>
      </a:defRPr>
    </a:lvl3pPr>
    <a:lvl4pPr indent="685800" defTabSz="457200" latinLnBrk="0">
      <a:defRPr sz="1200">
        <a:latin typeface="+mn-lt"/>
        <a:ea typeface="+mn-ea"/>
        <a:cs typeface="+mn-cs"/>
        <a:sym typeface="Calibri"/>
      </a:defRPr>
    </a:lvl4pPr>
    <a:lvl5pPr indent="914400" defTabSz="457200" latinLnBrk="0">
      <a:defRPr sz="1200">
        <a:latin typeface="+mn-lt"/>
        <a:ea typeface="+mn-ea"/>
        <a:cs typeface="+mn-cs"/>
        <a:sym typeface="Calibri"/>
      </a:defRPr>
    </a:lvl5pPr>
    <a:lvl6pPr indent="1143000" defTabSz="457200" latinLnBrk="0">
      <a:defRPr sz="1200">
        <a:latin typeface="+mn-lt"/>
        <a:ea typeface="+mn-ea"/>
        <a:cs typeface="+mn-cs"/>
        <a:sym typeface="Calibri"/>
      </a:defRPr>
    </a:lvl6pPr>
    <a:lvl7pPr indent="1371600" defTabSz="457200" latinLnBrk="0">
      <a:defRPr sz="1200">
        <a:latin typeface="+mn-lt"/>
        <a:ea typeface="+mn-ea"/>
        <a:cs typeface="+mn-cs"/>
        <a:sym typeface="Calibri"/>
      </a:defRPr>
    </a:lvl7pPr>
    <a:lvl8pPr indent="1600200" defTabSz="457200" latinLnBrk="0">
      <a:defRPr sz="1200">
        <a:latin typeface="+mn-lt"/>
        <a:ea typeface="+mn-ea"/>
        <a:cs typeface="+mn-cs"/>
        <a:sym typeface="Calibri"/>
      </a:defRPr>
    </a:lvl8pPr>
    <a:lvl9pPr indent="1828800" defTabSz="4572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CF763-B1BA-15DD-49D2-BBB78814950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211EEB3-FB23-10A9-5BB5-2FE6F50BD0D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137FB07-565C-DB03-181F-A5C74FEE8CEE}"/>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368535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5C65F-D456-A421-5C85-D00FDB0E03A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90FE439-B059-0634-7C96-FFD3ACFE684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1AE57A6-231C-4E60-432E-8FA2C3643C32}"/>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27460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11" name="タイトルテキスト"/>
          <p:cNvSpPr txBox="1">
            <a:spLocks noGrp="1"/>
          </p:cNvSpPr>
          <p:nvPr>
            <p:ph type="title"/>
          </p:nvPr>
        </p:nvSpPr>
        <p:spPr>
          <a:xfrm>
            <a:off x="514350" y="2840568"/>
            <a:ext cx="5829300" cy="1960034"/>
          </a:xfrm>
          <a:prstGeom prst="rect">
            <a:avLst/>
          </a:prstGeom>
        </p:spPr>
        <p:txBody>
          <a:bodyPr/>
          <a:lstStyle/>
          <a:p>
            <a:r>
              <a:t>タイトルテキスト</a:t>
            </a:r>
          </a:p>
        </p:txBody>
      </p:sp>
      <p:sp>
        <p:nvSpPr>
          <p:cNvPr id="12" name="本文レベル1…"/>
          <p:cNvSpPr txBox="1">
            <a:spLocks noGrp="1"/>
          </p:cNvSpPr>
          <p:nvPr>
            <p:ph type="body" sz="quarter" idx="1"/>
          </p:nvPr>
        </p:nvSpPr>
        <p:spPr>
          <a:xfrm>
            <a:off x="1028700" y="5181600"/>
            <a:ext cx="4800600" cy="23368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r>
              <a:t>本文レベル1</a:t>
            </a:r>
          </a:p>
          <a:p>
            <a:pPr lvl="1"/>
            <a:r>
              <a:t>本文レベル2</a:t>
            </a:r>
          </a:p>
          <a:p>
            <a:pPr lvl="2"/>
            <a:r>
              <a:t>本文レベル3</a:t>
            </a:r>
          </a:p>
          <a:p>
            <a:pPr lvl="3"/>
            <a:r>
              <a:t>本文レベル4</a:t>
            </a:r>
          </a:p>
          <a:p>
            <a:pPr lvl="4"/>
            <a:r>
              <a:t>本文レベル5</a:t>
            </a:r>
          </a:p>
        </p:txBody>
      </p:sp>
      <p:sp>
        <p:nvSpPr>
          <p:cNvPr id="13" name="スライド番号"/>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2 つのコンテンツ">
    <p:spTree>
      <p:nvGrpSpPr>
        <p:cNvPr id="1" name=""/>
        <p:cNvGrpSpPr/>
        <p:nvPr/>
      </p:nvGrpSpPr>
      <p:grpSpPr>
        <a:xfrm>
          <a:off x="0" y="0"/>
          <a:ext cx="0" cy="0"/>
          <a:chOff x="0" y="0"/>
          <a:chExt cx="0" cy="0"/>
        </a:xfrm>
      </p:grpSpPr>
      <p:sp>
        <p:nvSpPr>
          <p:cNvPr id="38" name="タイトルテキスト"/>
          <p:cNvSpPr txBox="1">
            <a:spLocks noGrp="1"/>
          </p:cNvSpPr>
          <p:nvPr>
            <p:ph type="title"/>
          </p:nvPr>
        </p:nvSpPr>
        <p:spPr>
          <a:prstGeom prst="rect">
            <a:avLst/>
          </a:prstGeom>
        </p:spPr>
        <p:txBody>
          <a:bodyPr/>
          <a:lstStyle/>
          <a:p>
            <a:r>
              <a:t>タイトルテキスト</a:t>
            </a:r>
          </a:p>
        </p:txBody>
      </p:sp>
      <p:sp>
        <p:nvSpPr>
          <p:cNvPr id="39" name="本文レベル1…"/>
          <p:cNvSpPr txBox="1">
            <a:spLocks noGrp="1"/>
          </p:cNvSpPr>
          <p:nvPr>
            <p:ph type="body" sz="half" idx="1"/>
          </p:nvPr>
        </p:nvSpPr>
        <p:spPr>
          <a:xfrm>
            <a:off x="342900" y="2133600"/>
            <a:ext cx="3028950" cy="6034618"/>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本文レベル1</a:t>
            </a:r>
          </a:p>
          <a:p>
            <a:pPr lvl="1"/>
            <a:r>
              <a:t>本文レベル2</a:t>
            </a:r>
          </a:p>
          <a:p>
            <a:pPr lvl="2"/>
            <a:r>
              <a:t>本文レベル3</a:t>
            </a:r>
          </a:p>
          <a:p>
            <a:pPr lvl="3"/>
            <a:r>
              <a:t>本文レベル4</a:t>
            </a:r>
          </a:p>
          <a:p>
            <a:pPr lvl="4"/>
            <a:r>
              <a:t>本文レベル5</a:t>
            </a:r>
          </a:p>
        </p:txBody>
      </p:sp>
      <p:sp>
        <p:nvSpPr>
          <p:cNvPr id="40" name="スライド番号"/>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比較">
    <p:spTree>
      <p:nvGrpSpPr>
        <p:cNvPr id="1" name=""/>
        <p:cNvGrpSpPr/>
        <p:nvPr/>
      </p:nvGrpSpPr>
      <p:grpSpPr>
        <a:xfrm>
          <a:off x="0" y="0"/>
          <a:ext cx="0" cy="0"/>
          <a:chOff x="0" y="0"/>
          <a:chExt cx="0" cy="0"/>
        </a:xfrm>
      </p:grpSpPr>
      <p:sp>
        <p:nvSpPr>
          <p:cNvPr id="47" name="タイトルテキスト"/>
          <p:cNvSpPr txBox="1">
            <a:spLocks noGrp="1"/>
          </p:cNvSpPr>
          <p:nvPr>
            <p:ph type="title"/>
          </p:nvPr>
        </p:nvSpPr>
        <p:spPr>
          <a:prstGeom prst="rect">
            <a:avLst/>
          </a:prstGeom>
        </p:spPr>
        <p:txBody>
          <a:bodyPr/>
          <a:lstStyle/>
          <a:p>
            <a:r>
              <a:t>タイトルテキスト</a:t>
            </a:r>
          </a:p>
        </p:txBody>
      </p:sp>
      <p:sp>
        <p:nvSpPr>
          <p:cNvPr id="48" name="本文レベル1…"/>
          <p:cNvSpPr txBox="1">
            <a:spLocks noGrp="1"/>
          </p:cNvSpPr>
          <p:nvPr>
            <p:ph type="body" sz="quarter" idx="1"/>
          </p:nvPr>
        </p:nvSpPr>
        <p:spPr>
          <a:xfrm>
            <a:off x="342900" y="2046816"/>
            <a:ext cx="3030142" cy="853017"/>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本文レベル1</a:t>
            </a:r>
          </a:p>
          <a:p>
            <a:pPr lvl="1"/>
            <a:r>
              <a:t>本文レベル2</a:t>
            </a:r>
          </a:p>
          <a:p>
            <a:pPr lvl="2"/>
            <a:r>
              <a:t>本文レベル3</a:t>
            </a:r>
          </a:p>
          <a:p>
            <a:pPr lvl="3"/>
            <a:r>
              <a:t>本文レベル4</a:t>
            </a:r>
          </a:p>
          <a:p>
            <a:pPr lvl="4"/>
            <a:r>
              <a:t>本文レベル5</a:t>
            </a:r>
          </a:p>
        </p:txBody>
      </p:sp>
      <p:sp>
        <p:nvSpPr>
          <p:cNvPr id="49" name="テキスト プレースホルダー 4"/>
          <p:cNvSpPr>
            <a:spLocks noGrp="1"/>
          </p:cNvSpPr>
          <p:nvPr>
            <p:ph type="body" sz="quarter" idx="13"/>
          </p:nvPr>
        </p:nvSpPr>
        <p:spPr>
          <a:xfrm>
            <a:off x="3483769" y="2046816"/>
            <a:ext cx="3031332" cy="853016"/>
          </a:xfrm>
          <a:prstGeom prst="rect">
            <a:avLst/>
          </a:prstGeom>
        </p:spPr>
        <p:txBody>
          <a:bodyPr anchor="b"/>
          <a:lstStyle/>
          <a:p>
            <a:pPr marL="0" indent="0">
              <a:spcBef>
                <a:spcPts val="500"/>
              </a:spcBef>
              <a:buSzTx/>
              <a:buFontTx/>
              <a:buNone/>
              <a:defRPr sz="2400" b="1"/>
            </a:pPr>
            <a:endParaRPr/>
          </a:p>
        </p:txBody>
      </p:sp>
      <p:sp>
        <p:nvSpPr>
          <p:cNvPr id="50" name="スライド番号"/>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タイトルのみ">
    <p:spTree>
      <p:nvGrpSpPr>
        <p:cNvPr id="1" name=""/>
        <p:cNvGrpSpPr/>
        <p:nvPr/>
      </p:nvGrpSpPr>
      <p:grpSpPr>
        <a:xfrm>
          <a:off x="0" y="0"/>
          <a:ext cx="0" cy="0"/>
          <a:chOff x="0" y="0"/>
          <a:chExt cx="0" cy="0"/>
        </a:xfrm>
      </p:grpSpPr>
      <p:sp>
        <p:nvSpPr>
          <p:cNvPr id="57" name="タイトルテキスト"/>
          <p:cNvSpPr txBox="1">
            <a:spLocks noGrp="1"/>
          </p:cNvSpPr>
          <p:nvPr>
            <p:ph type="title"/>
          </p:nvPr>
        </p:nvSpPr>
        <p:spPr>
          <a:prstGeom prst="rect">
            <a:avLst/>
          </a:prstGeom>
        </p:spPr>
        <p:txBody>
          <a:bodyPr/>
          <a:lstStyle/>
          <a:p>
            <a:r>
              <a:t>タイトルテキスト</a:t>
            </a:r>
          </a:p>
        </p:txBody>
      </p:sp>
      <p:sp>
        <p:nvSpPr>
          <p:cNvPr id="58" name="スライド番号"/>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タイトル付きのコンテンツ">
    <p:spTree>
      <p:nvGrpSpPr>
        <p:cNvPr id="1" name=""/>
        <p:cNvGrpSpPr/>
        <p:nvPr/>
      </p:nvGrpSpPr>
      <p:grpSpPr>
        <a:xfrm>
          <a:off x="0" y="0"/>
          <a:ext cx="0" cy="0"/>
          <a:chOff x="0" y="0"/>
          <a:chExt cx="0" cy="0"/>
        </a:xfrm>
      </p:grpSpPr>
      <p:sp>
        <p:nvSpPr>
          <p:cNvPr id="72" name="タイトルテキスト"/>
          <p:cNvSpPr txBox="1">
            <a:spLocks noGrp="1"/>
          </p:cNvSpPr>
          <p:nvPr>
            <p:ph type="title"/>
          </p:nvPr>
        </p:nvSpPr>
        <p:spPr>
          <a:xfrm>
            <a:off x="342900" y="364066"/>
            <a:ext cx="2256235" cy="1549401"/>
          </a:xfrm>
          <a:prstGeom prst="rect">
            <a:avLst/>
          </a:prstGeom>
        </p:spPr>
        <p:txBody>
          <a:bodyPr anchor="b"/>
          <a:lstStyle>
            <a:lvl1pPr algn="l">
              <a:defRPr sz="2000" b="1"/>
            </a:lvl1pPr>
          </a:lstStyle>
          <a:p>
            <a:r>
              <a:t>タイトルテキスト</a:t>
            </a:r>
          </a:p>
        </p:txBody>
      </p:sp>
      <p:sp>
        <p:nvSpPr>
          <p:cNvPr id="73" name="本文レベル1…"/>
          <p:cNvSpPr txBox="1">
            <a:spLocks noGrp="1"/>
          </p:cNvSpPr>
          <p:nvPr>
            <p:ph type="body" idx="1"/>
          </p:nvPr>
        </p:nvSpPr>
        <p:spPr>
          <a:xfrm>
            <a:off x="2681286" y="364066"/>
            <a:ext cx="3833814" cy="7804152"/>
          </a:xfrm>
          <a:prstGeom prst="rect">
            <a:avLst/>
          </a:prstGeom>
        </p:spPr>
        <p:txBody>
          <a:bodyPr/>
          <a:lstStyle/>
          <a:p>
            <a:r>
              <a:t>本文レベル1</a:t>
            </a:r>
          </a:p>
          <a:p>
            <a:pPr lvl="1"/>
            <a:r>
              <a:t>本文レベル2</a:t>
            </a:r>
          </a:p>
          <a:p>
            <a:pPr lvl="2"/>
            <a:r>
              <a:t>本文レベル3</a:t>
            </a:r>
          </a:p>
          <a:p>
            <a:pPr lvl="3"/>
            <a:r>
              <a:t>本文レベル4</a:t>
            </a:r>
          </a:p>
          <a:p>
            <a:pPr lvl="4"/>
            <a:r>
              <a:t>本文レベル5</a:t>
            </a:r>
          </a:p>
        </p:txBody>
      </p:sp>
      <p:sp>
        <p:nvSpPr>
          <p:cNvPr id="74" name="テキスト プレースホルダー 3"/>
          <p:cNvSpPr>
            <a:spLocks noGrp="1"/>
          </p:cNvSpPr>
          <p:nvPr>
            <p:ph type="body" sz="half" idx="13"/>
          </p:nvPr>
        </p:nvSpPr>
        <p:spPr>
          <a:xfrm>
            <a:off x="342900" y="1913466"/>
            <a:ext cx="2256235" cy="6254753"/>
          </a:xfrm>
          <a:prstGeom prst="rect">
            <a:avLst/>
          </a:prstGeom>
        </p:spPr>
        <p:txBody>
          <a:bodyPr/>
          <a:lstStyle/>
          <a:p>
            <a:pPr marL="0" indent="0">
              <a:spcBef>
                <a:spcPts val="300"/>
              </a:spcBef>
              <a:buSzTx/>
              <a:buFontTx/>
              <a:buNone/>
              <a:defRPr sz="1400"/>
            </a:pPr>
            <a:endParaRPr/>
          </a:p>
        </p:txBody>
      </p:sp>
      <p:sp>
        <p:nvSpPr>
          <p:cNvPr id="75" name="スライド番号"/>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タイトル付きの図">
    <p:spTree>
      <p:nvGrpSpPr>
        <p:cNvPr id="1" name=""/>
        <p:cNvGrpSpPr/>
        <p:nvPr/>
      </p:nvGrpSpPr>
      <p:grpSpPr>
        <a:xfrm>
          <a:off x="0" y="0"/>
          <a:ext cx="0" cy="0"/>
          <a:chOff x="0" y="0"/>
          <a:chExt cx="0" cy="0"/>
        </a:xfrm>
      </p:grpSpPr>
      <p:sp>
        <p:nvSpPr>
          <p:cNvPr id="82" name="タイトルテキスト"/>
          <p:cNvSpPr txBox="1">
            <a:spLocks noGrp="1"/>
          </p:cNvSpPr>
          <p:nvPr>
            <p:ph type="title"/>
          </p:nvPr>
        </p:nvSpPr>
        <p:spPr>
          <a:xfrm>
            <a:off x="1344216" y="6400800"/>
            <a:ext cx="4114801" cy="755652"/>
          </a:xfrm>
          <a:prstGeom prst="rect">
            <a:avLst/>
          </a:prstGeom>
        </p:spPr>
        <p:txBody>
          <a:bodyPr anchor="b"/>
          <a:lstStyle>
            <a:lvl1pPr algn="l">
              <a:defRPr sz="2000" b="1"/>
            </a:lvl1pPr>
          </a:lstStyle>
          <a:p>
            <a:r>
              <a:t>タイトルテキスト</a:t>
            </a:r>
          </a:p>
        </p:txBody>
      </p:sp>
      <p:sp>
        <p:nvSpPr>
          <p:cNvPr id="83" name="図プレースホルダー 2"/>
          <p:cNvSpPr>
            <a:spLocks noGrp="1"/>
          </p:cNvSpPr>
          <p:nvPr>
            <p:ph type="pic" sz="half" idx="13"/>
          </p:nvPr>
        </p:nvSpPr>
        <p:spPr>
          <a:xfrm>
            <a:off x="1344216" y="817032"/>
            <a:ext cx="4114801" cy="5486401"/>
          </a:xfrm>
          <a:prstGeom prst="rect">
            <a:avLst/>
          </a:prstGeom>
        </p:spPr>
        <p:txBody>
          <a:bodyPr lIns="91439" rIns="91439">
            <a:noAutofit/>
          </a:bodyPr>
          <a:lstStyle/>
          <a:p>
            <a:endParaRPr/>
          </a:p>
        </p:txBody>
      </p:sp>
      <p:sp>
        <p:nvSpPr>
          <p:cNvPr id="84" name="本文レベル1…"/>
          <p:cNvSpPr txBox="1">
            <a:spLocks noGrp="1"/>
          </p:cNvSpPr>
          <p:nvPr>
            <p:ph type="body" sz="quarter" idx="1"/>
          </p:nvPr>
        </p:nvSpPr>
        <p:spPr>
          <a:xfrm>
            <a:off x="1344216" y="7156450"/>
            <a:ext cx="4114801" cy="1073150"/>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r>
              <a:t>本文レベル1</a:t>
            </a:r>
          </a:p>
          <a:p>
            <a:pPr lvl="1"/>
            <a:r>
              <a:t>本文レベル2</a:t>
            </a:r>
          </a:p>
          <a:p>
            <a:pPr lvl="2"/>
            <a:r>
              <a:t>本文レベル3</a:t>
            </a:r>
          </a:p>
          <a:p>
            <a:pPr lvl="3"/>
            <a:r>
              <a:t>本文レベル4</a:t>
            </a:r>
          </a:p>
          <a:p>
            <a:pPr lvl="4"/>
            <a:r>
              <a:t>本文レベル5</a:t>
            </a:r>
          </a:p>
        </p:txBody>
      </p:sp>
      <p:sp>
        <p:nvSpPr>
          <p:cNvPr id="85" name="スライド番号"/>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タイトルと縦書きテキスト">
    <p:spTree>
      <p:nvGrpSpPr>
        <p:cNvPr id="1" name=""/>
        <p:cNvGrpSpPr/>
        <p:nvPr/>
      </p:nvGrpSpPr>
      <p:grpSpPr>
        <a:xfrm>
          <a:off x="0" y="0"/>
          <a:ext cx="0" cy="0"/>
          <a:chOff x="0" y="0"/>
          <a:chExt cx="0" cy="0"/>
        </a:xfrm>
      </p:grpSpPr>
      <p:sp>
        <p:nvSpPr>
          <p:cNvPr id="92" name="タイトルテキスト"/>
          <p:cNvSpPr txBox="1">
            <a:spLocks noGrp="1"/>
          </p:cNvSpPr>
          <p:nvPr>
            <p:ph type="title"/>
          </p:nvPr>
        </p:nvSpPr>
        <p:spPr>
          <a:prstGeom prst="rect">
            <a:avLst/>
          </a:prstGeom>
        </p:spPr>
        <p:txBody>
          <a:bodyPr/>
          <a:lstStyle/>
          <a:p>
            <a:r>
              <a:t>タイトルテキスト</a:t>
            </a:r>
          </a:p>
        </p:txBody>
      </p:sp>
      <p:sp>
        <p:nvSpPr>
          <p:cNvPr id="93" name="本文レベル1…"/>
          <p:cNvSpPr txBox="1">
            <a:spLocks noGrp="1"/>
          </p:cNvSpPr>
          <p:nvPr>
            <p:ph type="body" idx="1"/>
          </p:nvPr>
        </p:nvSpPr>
        <p:spPr>
          <a:prstGeom prst="rect">
            <a:avLst/>
          </a:prstGeom>
        </p:spPr>
        <p:txBody>
          <a:bodyPr/>
          <a:lstStyle/>
          <a:p>
            <a:r>
              <a:t>本文レベル1</a:t>
            </a:r>
          </a:p>
          <a:p>
            <a:pPr lvl="1"/>
            <a:r>
              <a:t>本文レベル2</a:t>
            </a:r>
          </a:p>
          <a:p>
            <a:pPr lvl="2"/>
            <a:r>
              <a:t>本文レベル3</a:t>
            </a:r>
          </a:p>
          <a:p>
            <a:pPr lvl="3"/>
            <a:r>
              <a:t>本文レベル4</a:t>
            </a:r>
          </a:p>
          <a:p>
            <a:pPr lvl="4"/>
            <a:r>
              <a:t>本文レベル5</a:t>
            </a:r>
          </a:p>
        </p:txBody>
      </p:sp>
      <p:sp>
        <p:nvSpPr>
          <p:cNvPr id="94" name="スライド番号"/>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縦書きタイトルと縦書きテキスト">
    <p:spTree>
      <p:nvGrpSpPr>
        <p:cNvPr id="1" name=""/>
        <p:cNvGrpSpPr/>
        <p:nvPr/>
      </p:nvGrpSpPr>
      <p:grpSpPr>
        <a:xfrm>
          <a:off x="0" y="0"/>
          <a:ext cx="0" cy="0"/>
          <a:chOff x="0" y="0"/>
          <a:chExt cx="0" cy="0"/>
        </a:xfrm>
      </p:grpSpPr>
      <p:sp>
        <p:nvSpPr>
          <p:cNvPr id="101" name="タイトルテキスト"/>
          <p:cNvSpPr txBox="1">
            <a:spLocks noGrp="1"/>
          </p:cNvSpPr>
          <p:nvPr>
            <p:ph type="title"/>
          </p:nvPr>
        </p:nvSpPr>
        <p:spPr>
          <a:xfrm>
            <a:off x="4972050" y="366184"/>
            <a:ext cx="1543050" cy="7802035"/>
          </a:xfrm>
          <a:prstGeom prst="rect">
            <a:avLst/>
          </a:prstGeom>
        </p:spPr>
        <p:txBody>
          <a:bodyPr/>
          <a:lstStyle/>
          <a:p>
            <a:r>
              <a:t>タイトルテキスト</a:t>
            </a:r>
          </a:p>
        </p:txBody>
      </p:sp>
      <p:sp>
        <p:nvSpPr>
          <p:cNvPr id="102" name="本文レベル1…"/>
          <p:cNvSpPr txBox="1">
            <a:spLocks noGrp="1"/>
          </p:cNvSpPr>
          <p:nvPr>
            <p:ph type="body" idx="1"/>
          </p:nvPr>
        </p:nvSpPr>
        <p:spPr>
          <a:xfrm>
            <a:off x="342900" y="366184"/>
            <a:ext cx="4514850" cy="7802035"/>
          </a:xfrm>
          <a:prstGeom prst="rect">
            <a:avLst/>
          </a:prstGeom>
        </p:spPr>
        <p:txBody>
          <a:bodyPr/>
          <a:lstStyle/>
          <a:p>
            <a:r>
              <a:t>本文レベル1</a:t>
            </a:r>
          </a:p>
          <a:p>
            <a:pPr lvl="1"/>
            <a:r>
              <a:t>本文レベル2</a:t>
            </a:r>
          </a:p>
          <a:p>
            <a:pPr lvl="2"/>
            <a:r>
              <a:t>本文レベル3</a:t>
            </a:r>
          </a:p>
          <a:p>
            <a:pPr lvl="3"/>
            <a:r>
              <a:t>本文レベル4</a:t>
            </a:r>
          </a:p>
          <a:p>
            <a:pPr lvl="4"/>
            <a:r>
              <a:t>本文レベル5</a:t>
            </a:r>
          </a:p>
        </p:txBody>
      </p:sp>
      <p:sp>
        <p:nvSpPr>
          <p:cNvPr id="103" name="スライド番号"/>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タイトルテキスト"/>
          <p:cNvSpPr txBox="1">
            <a:spLocks noGrp="1"/>
          </p:cNvSpPr>
          <p:nvPr>
            <p:ph type="title"/>
          </p:nvPr>
        </p:nvSpPr>
        <p:spPr>
          <a:xfrm>
            <a:off x="342900" y="366183"/>
            <a:ext cx="6172200" cy="152400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t>タイトルテキスト</a:t>
            </a:r>
          </a:p>
        </p:txBody>
      </p:sp>
      <p:sp>
        <p:nvSpPr>
          <p:cNvPr id="3" name="本文レベル1…"/>
          <p:cNvSpPr txBox="1">
            <a:spLocks noGrp="1"/>
          </p:cNvSpPr>
          <p:nvPr>
            <p:ph type="body" idx="1"/>
          </p:nvPr>
        </p:nvSpPr>
        <p:spPr>
          <a:xfrm>
            <a:off x="342900" y="2133600"/>
            <a:ext cx="6172200" cy="6034618"/>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r>
              <a:t>本文レベル1</a:t>
            </a:r>
          </a:p>
          <a:p>
            <a:pPr lvl="1"/>
            <a:r>
              <a:t>本文レベル2</a:t>
            </a:r>
          </a:p>
          <a:p>
            <a:pPr lvl="2"/>
            <a:r>
              <a:t>本文レベル3</a:t>
            </a:r>
          </a:p>
          <a:p>
            <a:pPr lvl="3"/>
            <a:r>
              <a:t>本文レベル4</a:t>
            </a:r>
          </a:p>
          <a:p>
            <a:pPr lvl="4"/>
            <a:r>
              <a:t>本文レベル5</a:t>
            </a:r>
          </a:p>
        </p:txBody>
      </p:sp>
      <p:sp>
        <p:nvSpPr>
          <p:cNvPr id="4" name="スライド番号"/>
          <p:cNvSpPr txBox="1">
            <a:spLocks noGrp="1"/>
          </p:cNvSpPr>
          <p:nvPr>
            <p:ph type="sldNum" sz="quarter" idx="2"/>
          </p:nvPr>
        </p:nvSpPr>
        <p:spPr>
          <a:xfrm>
            <a:off x="6251118" y="8583930"/>
            <a:ext cx="263983" cy="269240"/>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6" r:id="rId5"/>
    <p:sldLayoutId id="2147483657" r:id="rId6"/>
    <p:sldLayoutId id="2147483658" r:id="rId7"/>
    <p:sldLayoutId id="2147483659" r:id="rId8"/>
  </p:sldLayoutIdLst>
  <p:transition spd="med"/>
  <p:txStyles>
    <p:titleStyle>
      <a:lvl1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1pPr>
      <a:lvl2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2pPr>
      <a:lvl3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3pPr>
      <a:lvl4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4pPr>
      <a:lvl5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5pPr>
      <a:lvl6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6pPr>
      <a:lvl7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7pPr>
      <a:lvl8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8pPr>
      <a:lvl9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9pPr>
    </p:titleStyle>
    <p:bodyStyle>
      <a:lvl1pPr marL="342900" marR="0" indent="-3429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1pPr>
      <a:lvl2pPr marL="783771" marR="0" indent="-326571"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2pPr>
      <a:lvl3pPr marL="1219200" marR="0" indent="-3048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3pPr>
      <a:lvl4pPr marL="17373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4pPr>
      <a:lvl5pPr marL="21945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5pPr>
      <a:lvl6pPr marL="26517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6pPr>
      <a:lvl7pPr marL="31089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7pPr>
      <a:lvl8pPr marL="3566159" marR="0" indent="-365759"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8pPr>
      <a:lvl9pPr marL="4023359" marR="0" indent="-365759"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takami-hd.com/" TargetMode="External"/><Relationship Id="rId7" Type="http://schemas.openxmlformats.org/officeDocument/2006/relationships/hyperlink" Target="https://jewelry.magnolia-white.com/blogs/news/1001"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hyperlink" Target="https://jewelry.magnolia-white.com/"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hyperlink" Target="https://www.instagram.com/magnoliawhite_jewelry/" TargetMode="External"/><Relationship Id="rId3" Type="http://schemas.openxmlformats.org/officeDocument/2006/relationships/image" Target="../media/image1.png"/><Relationship Id="rId7" Type="http://schemas.openxmlformats.org/officeDocument/2006/relationships/image" Target="../media/image6.jpg"/><Relationship Id="rId12" Type="http://schemas.openxmlformats.org/officeDocument/2006/relationships/hyperlink" Target="https://jewelry.magnolia-white.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FD0E7-D949-46B2-C242-00C0E438EF64}"/>
            </a:ext>
          </a:extLst>
        </p:cNvPr>
        <p:cNvGrpSpPr/>
        <p:nvPr/>
      </p:nvGrpSpPr>
      <p:grpSpPr>
        <a:xfrm>
          <a:off x="0" y="0"/>
          <a:ext cx="0" cy="0"/>
          <a:chOff x="0" y="0"/>
          <a:chExt cx="0" cy="0"/>
        </a:xfrm>
      </p:grpSpPr>
      <p:sp>
        <p:nvSpPr>
          <p:cNvPr id="44" name="テキスト ボックス 40">
            <a:extLst>
              <a:ext uri="{FF2B5EF4-FFF2-40B4-BE49-F238E27FC236}">
                <a16:creationId xmlns:a16="http://schemas.microsoft.com/office/drawing/2014/main" id="{6CA95CED-DCDE-1186-99FF-F5383DA9F985}"/>
              </a:ext>
            </a:extLst>
          </p:cNvPr>
          <p:cNvSpPr txBox="1"/>
          <p:nvPr/>
        </p:nvSpPr>
        <p:spPr>
          <a:xfrm>
            <a:off x="342647" y="589843"/>
            <a:ext cx="6117164" cy="246221"/>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a:defRPr sz="1000">
                <a:latin typeface="ヒラギノ角ゴ Pro W3"/>
                <a:ea typeface="ヒラギノ角ゴ Pro W3"/>
                <a:cs typeface="ヒラギノ角ゴ Pro W3"/>
                <a:sym typeface="ヒラギノ角ゴ Pro W3"/>
              </a:defRPr>
            </a:pPr>
            <a:r>
              <a:rPr dirty="0">
                <a:latin typeface="Yu Mincho" panose="02020400000000000000" pitchFamily="18" charset="-128"/>
                <a:ea typeface="Yu Mincho" panose="02020400000000000000" pitchFamily="18" charset="-128"/>
                <a:cs typeface="游明朝体 ミディアム"/>
              </a:rPr>
              <a:t>報道関係者各位</a:t>
            </a:r>
            <a:r>
              <a:rPr lang="ja-JP" altLang="en-US" dirty="0">
                <a:latin typeface="游明朝体 ミディアム"/>
                <a:ea typeface="游明朝体 ミディアム"/>
                <a:cs typeface="游明朝体 ミディアム"/>
              </a:rPr>
              <a:t>　　</a:t>
            </a:r>
            <a:endParaRPr dirty="0">
              <a:latin typeface="游明朝体 ミディアム"/>
              <a:ea typeface="游明朝体 ミディアム"/>
              <a:cs typeface="游明朝体 ミディアム"/>
            </a:endParaRPr>
          </a:p>
        </p:txBody>
      </p:sp>
      <p:sp>
        <p:nvSpPr>
          <p:cNvPr id="46" name="テキスト ボックス 45">
            <a:extLst>
              <a:ext uri="{FF2B5EF4-FFF2-40B4-BE49-F238E27FC236}">
                <a16:creationId xmlns:a16="http://schemas.microsoft.com/office/drawing/2014/main" id="{3F348C73-3F53-543D-8518-FBE665C999F7}"/>
              </a:ext>
            </a:extLst>
          </p:cNvPr>
          <p:cNvSpPr txBox="1"/>
          <p:nvPr/>
        </p:nvSpPr>
        <p:spPr>
          <a:xfrm>
            <a:off x="4740432" y="463853"/>
            <a:ext cx="171937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r">
              <a:defRPr sz="600">
                <a:latin typeface="ヒラギノ角ゴ Pro W3"/>
                <a:ea typeface="ヒラギノ角ゴ Pro W3"/>
                <a:cs typeface="ヒラギノ角ゴ Pro W3"/>
                <a:sym typeface="ヒラギノ角ゴ Pro W3"/>
              </a:defRPr>
            </a:pPr>
            <a:r>
              <a:rPr lang="en-US" altLang="ja-JP" sz="900" dirty="0">
                <a:latin typeface="Yu Mincho" panose="02020400000000000000" pitchFamily="18" charset="-128"/>
                <a:ea typeface="Yu Mincho" panose="02020400000000000000" pitchFamily="18" charset="-128"/>
                <a:cs typeface="游明朝体 ミディアム"/>
              </a:rPr>
              <a:t>2026</a:t>
            </a:r>
            <a:r>
              <a:rPr lang="ja-JP" altLang="en-US" sz="900">
                <a:latin typeface="Yu Mincho" panose="02020400000000000000" pitchFamily="18" charset="-128"/>
                <a:ea typeface="Yu Mincho" panose="02020400000000000000" pitchFamily="18" charset="-128"/>
                <a:cs typeface="游明朝体 ミディアム"/>
              </a:rPr>
              <a:t>年</a:t>
            </a:r>
            <a:r>
              <a:rPr lang="en-US" altLang="ja-JP" sz="900" dirty="0">
                <a:latin typeface="Yu Mincho" panose="02020400000000000000" pitchFamily="18" charset="-128"/>
                <a:ea typeface="Yu Mincho" panose="02020400000000000000" pitchFamily="18" charset="-128"/>
                <a:cs typeface="游明朝体 ミディアム"/>
              </a:rPr>
              <a:t>10</a:t>
            </a:r>
            <a:r>
              <a:rPr lang="ja-JP" altLang="en-US" sz="900">
                <a:latin typeface="Yu Mincho" panose="02020400000000000000" pitchFamily="18" charset="-128"/>
                <a:ea typeface="Yu Mincho" panose="02020400000000000000" pitchFamily="18" charset="-128"/>
                <a:cs typeface="游明朝体 ミディアム"/>
              </a:rPr>
              <a:t>月</a:t>
            </a:r>
            <a:r>
              <a:rPr lang="en-US" altLang="ja-JP" sz="900" dirty="0">
                <a:latin typeface="Yu Mincho" panose="02020400000000000000" pitchFamily="18" charset="-128"/>
                <a:ea typeface="Yu Mincho" panose="02020400000000000000" pitchFamily="18" charset="-128"/>
                <a:cs typeface="游明朝体 ミディアム"/>
              </a:rPr>
              <a:t>28</a:t>
            </a:r>
            <a:r>
              <a:rPr lang="ja-JP" altLang="en-US" sz="900">
                <a:latin typeface="Yu Mincho" panose="02020400000000000000" pitchFamily="18" charset="-128"/>
                <a:ea typeface="Yu Mincho" panose="02020400000000000000" pitchFamily="18" charset="-128"/>
                <a:cs typeface="游明朝体 ミディアム"/>
              </a:rPr>
              <a:t>日</a:t>
            </a:r>
            <a:endParaRPr lang="en-US" altLang="ja-JP" sz="900" dirty="0">
              <a:latin typeface="Yu Mincho" panose="02020400000000000000" pitchFamily="18" charset="-128"/>
              <a:ea typeface="Yu Mincho" panose="02020400000000000000" pitchFamily="18" charset="-128"/>
              <a:cs typeface="游明朝体 ミディアム"/>
            </a:endParaRPr>
          </a:p>
          <a:p>
            <a:pPr algn="r">
              <a:defRPr sz="600">
                <a:latin typeface="ヒラギノ角ゴ Pro W3"/>
                <a:ea typeface="ヒラギノ角ゴ Pro W3"/>
                <a:cs typeface="ヒラギノ角ゴ Pro W3"/>
                <a:sym typeface="ヒラギノ角ゴ Pro W3"/>
              </a:defRPr>
            </a:pPr>
            <a:r>
              <a:rPr lang="en-US" altLang="ja-JP" sz="900" dirty="0">
                <a:latin typeface="Yu Mincho" panose="02020400000000000000" pitchFamily="18" charset="-128"/>
                <a:ea typeface="Yu Mincho" panose="02020400000000000000" pitchFamily="18" charset="-128"/>
                <a:cs typeface="游明朝体 ミディアム"/>
              </a:rPr>
              <a:t>TAKAMI HOLDINGS</a:t>
            </a:r>
            <a:r>
              <a:rPr lang="ja-JP" altLang="en-US" sz="900" dirty="0">
                <a:latin typeface="Yu Mincho" panose="02020400000000000000" pitchFamily="18" charset="-128"/>
                <a:ea typeface="Yu Mincho" panose="02020400000000000000" pitchFamily="18" charset="-128"/>
                <a:cs typeface="游明朝体 ミディアム"/>
              </a:rPr>
              <a:t>株式会社</a:t>
            </a:r>
          </a:p>
        </p:txBody>
      </p:sp>
      <p:cxnSp>
        <p:nvCxnSpPr>
          <p:cNvPr id="48" name="直線コネクタ 47">
            <a:extLst>
              <a:ext uri="{FF2B5EF4-FFF2-40B4-BE49-F238E27FC236}">
                <a16:creationId xmlns:a16="http://schemas.microsoft.com/office/drawing/2014/main" id="{EBD179EE-A7BF-DD67-E498-C4DA3D8B931C}"/>
              </a:ext>
            </a:extLst>
          </p:cNvPr>
          <p:cNvCxnSpPr>
            <a:cxnSpLocks/>
          </p:cNvCxnSpPr>
          <p:nvPr/>
        </p:nvCxnSpPr>
        <p:spPr>
          <a:xfrm>
            <a:off x="370418" y="846139"/>
            <a:ext cx="6117164" cy="0"/>
          </a:xfrm>
          <a:prstGeom prst="line">
            <a:avLst/>
          </a:prstGeom>
          <a:noFill/>
          <a:ln w="15875" cap="flat">
            <a:solidFill>
              <a:schemeClr val="bg2">
                <a:lumMod val="60000"/>
                <a:lumOff val="40000"/>
              </a:schemeClr>
            </a:solidFill>
            <a:prstDash val="solid"/>
            <a:round/>
          </a:ln>
          <a:effectLst/>
          <a:sp3d/>
        </p:spPr>
        <p:style>
          <a:lnRef idx="0">
            <a:scrgbClr r="0" g="0" b="0"/>
          </a:lnRef>
          <a:fillRef idx="0">
            <a:scrgbClr r="0" g="0" b="0"/>
          </a:fillRef>
          <a:effectRef idx="0">
            <a:scrgbClr r="0" g="0" b="0"/>
          </a:effectRef>
          <a:fontRef idx="none"/>
        </p:style>
      </p:cxnSp>
      <p:cxnSp>
        <p:nvCxnSpPr>
          <p:cNvPr id="49" name="直線コネクタ 48">
            <a:extLst>
              <a:ext uri="{FF2B5EF4-FFF2-40B4-BE49-F238E27FC236}">
                <a16:creationId xmlns:a16="http://schemas.microsoft.com/office/drawing/2014/main" id="{AAC8E10F-69E5-70F6-7869-0130D98A305D}"/>
              </a:ext>
            </a:extLst>
          </p:cNvPr>
          <p:cNvCxnSpPr>
            <a:cxnSpLocks/>
          </p:cNvCxnSpPr>
          <p:nvPr/>
        </p:nvCxnSpPr>
        <p:spPr>
          <a:xfrm>
            <a:off x="370418" y="1445722"/>
            <a:ext cx="6117164" cy="0"/>
          </a:xfrm>
          <a:prstGeom prst="line">
            <a:avLst/>
          </a:prstGeom>
          <a:noFill/>
          <a:ln w="15875" cap="flat">
            <a:solidFill>
              <a:schemeClr val="bg2">
                <a:lumMod val="60000"/>
                <a:lumOff val="40000"/>
              </a:schemeClr>
            </a:solidFill>
            <a:prstDash val="solid"/>
            <a:round/>
          </a:ln>
          <a:effectLst/>
          <a:sp3d/>
        </p:spPr>
        <p:style>
          <a:lnRef idx="0">
            <a:scrgbClr r="0" g="0" b="0"/>
          </a:lnRef>
          <a:fillRef idx="0">
            <a:scrgbClr r="0" g="0" b="0"/>
          </a:fillRef>
          <a:effectRef idx="0">
            <a:scrgbClr r="0" g="0" b="0"/>
          </a:effectRef>
          <a:fontRef idx="none"/>
        </p:style>
      </p:cxnSp>
      <p:sp>
        <p:nvSpPr>
          <p:cNvPr id="18" name="正方形/長方形 17">
            <a:extLst>
              <a:ext uri="{FF2B5EF4-FFF2-40B4-BE49-F238E27FC236}">
                <a16:creationId xmlns:a16="http://schemas.microsoft.com/office/drawing/2014/main" id="{420EEA72-2791-A51B-ED26-19AE96050DE8}"/>
              </a:ext>
            </a:extLst>
          </p:cNvPr>
          <p:cNvSpPr/>
          <p:nvPr/>
        </p:nvSpPr>
        <p:spPr>
          <a:xfrm>
            <a:off x="333000" y="8031375"/>
            <a:ext cx="6192000" cy="900000"/>
          </a:xfrm>
          <a:prstGeom prst="rect">
            <a:avLst/>
          </a:prstGeom>
          <a:solidFill>
            <a:srgbClr val="FFFFFF"/>
          </a:solidFill>
          <a:ln w="9525" cap="flat">
            <a:solidFill>
              <a:schemeClr val="bg2">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lang="en-US" altLang="ja-JP" sz="1200" dirty="0">
              <a:latin typeface="游明朝体 ミディアム"/>
              <a:ea typeface="游明朝体 ミディアム"/>
              <a:cs typeface="游明朝体 ミディアム"/>
            </a:endParaRPr>
          </a:p>
          <a:p>
            <a:pPr marL="0" marR="0" indent="0" algn="l" defTabSz="457200" rtl="0" fontAlgn="auto" latinLnBrk="0" hangingPunct="0">
              <a:lnSpc>
                <a:spcPct val="100000"/>
              </a:lnSpc>
              <a:spcBef>
                <a:spcPts val="0"/>
              </a:spcBef>
              <a:spcAft>
                <a:spcPts val="0"/>
              </a:spcAft>
              <a:buClrTx/>
              <a:buSzTx/>
              <a:buFontTx/>
              <a:buNone/>
              <a:tabLst/>
            </a:pPr>
            <a:endParaRPr kumimoji="0" lang="en-US" altLang="ja-JP" sz="1200" b="0" i="0" u="none" strike="noStrike" cap="none" spc="0" normalizeH="0" baseline="0" dirty="0">
              <a:ln>
                <a:noFill/>
              </a:ln>
              <a:solidFill>
                <a:srgbClr val="000000"/>
              </a:solidFill>
              <a:effectLst/>
              <a:uFillTx/>
              <a:latin typeface="游明朝体 ミディアム"/>
              <a:ea typeface="游明朝体 ミディアム"/>
              <a:cs typeface="游明朝体 ミディアム"/>
              <a:sym typeface="Calibri"/>
            </a:endParaRPr>
          </a:p>
          <a:p>
            <a:pPr marL="0" marR="0" indent="0" algn="l" defTabSz="457200" rtl="0" fontAlgn="auto" latinLnBrk="0" hangingPunct="0">
              <a:lnSpc>
                <a:spcPct val="100000"/>
              </a:lnSpc>
              <a:spcBef>
                <a:spcPts val="0"/>
              </a:spcBef>
              <a:spcAft>
                <a:spcPts val="0"/>
              </a:spcAft>
              <a:buClrTx/>
              <a:buSzTx/>
              <a:buFontTx/>
              <a:buNone/>
              <a:tabLst/>
            </a:pPr>
            <a:endParaRPr lang="en-US" altLang="ja-JP" sz="1200" dirty="0">
              <a:latin typeface="游明朝体 ミディアム"/>
              <a:ea typeface="游明朝体 ミディアム"/>
              <a:cs typeface="游明朝体 ミディアム"/>
            </a:endParaRPr>
          </a:p>
          <a:p>
            <a:pPr marL="0" marR="0" indent="0" algn="l" defTabSz="457200" rtl="0" fontAlgn="auto" latinLnBrk="0" hangingPunct="0">
              <a:lnSpc>
                <a:spcPct val="100000"/>
              </a:lnSpc>
              <a:spcBef>
                <a:spcPts val="0"/>
              </a:spcBef>
              <a:spcAft>
                <a:spcPts val="0"/>
              </a:spcAft>
              <a:buClrTx/>
              <a:buSzTx/>
              <a:buFontTx/>
              <a:buNone/>
              <a:tabLst/>
            </a:pPr>
            <a:endParaRPr kumimoji="0" lang="en-US" altLang="ja-JP" sz="1200" b="0" i="0" u="none" strike="noStrike" cap="none" spc="0" normalizeH="0" baseline="0" dirty="0">
              <a:ln>
                <a:noFill/>
              </a:ln>
              <a:solidFill>
                <a:srgbClr val="000000"/>
              </a:solidFill>
              <a:effectLst/>
              <a:uFillTx/>
              <a:latin typeface="游明朝体 ミディアム"/>
              <a:ea typeface="游明朝体 ミディアム"/>
              <a:cs typeface="游明朝体 ミディアム"/>
              <a:sym typeface="Calibri"/>
            </a:endParaRPr>
          </a:p>
          <a:p>
            <a:pPr marL="0" marR="0" indent="0" algn="l" defTabSz="4572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游明朝体 ミディアム"/>
              <a:ea typeface="游明朝体 ミディアム"/>
              <a:cs typeface="游明朝体 ミディアム"/>
              <a:sym typeface="Calibri"/>
            </a:endParaRPr>
          </a:p>
        </p:txBody>
      </p:sp>
      <p:sp>
        <p:nvSpPr>
          <p:cNvPr id="20" name="テキスト ボックス 18">
            <a:extLst>
              <a:ext uri="{FF2B5EF4-FFF2-40B4-BE49-F238E27FC236}">
                <a16:creationId xmlns:a16="http://schemas.microsoft.com/office/drawing/2014/main" id="{E489CFAE-BDEC-55EB-7E52-396F55367FB0}"/>
              </a:ext>
            </a:extLst>
          </p:cNvPr>
          <p:cNvSpPr txBox="1"/>
          <p:nvPr/>
        </p:nvSpPr>
        <p:spPr>
          <a:xfrm>
            <a:off x="3686516" y="8067102"/>
            <a:ext cx="2498713" cy="869469"/>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indent="9525">
              <a:defRPr sz="1000">
                <a:latin typeface="Hiragino Kaku Gothic Pro W3"/>
                <a:ea typeface="Hiragino Kaku Gothic Pro W3"/>
                <a:cs typeface="Hiragino Kaku Gothic Pro W3"/>
                <a:sym typeface="Hiragino Kaku Gothic Pro W3"/>
              </a:defRPr>
            </a:pPr>
            <a:r>
              <a:rPr lang="en-US" altLang="ja-JP" sz="800" dirty="0">
                <a:latin typeface="Yu Mincho" panose="02020400000000000000" pitchFamily="18" charset="-128"/>
                <a:ea typeface="Yu Mincho" panose="02020400000000000000" pitchFamily="18" charset="-128"/>
                <a:cs typeface="游明朝体 ミディアム"/>
              </a:rPr>
              <a:t>〈</a:t>
            </a:r>
            <a:r>
              <a:rPr lang="ja-JP" altLang="en-US" sz="800" dirty="0">
                <a:latin typeface="Yu Mincho" panose="02020400000000000000" pitchFamily="18" charset="-128"/>
                <a:ea typeface="Yu Mincho" panose="02020400000000000000" pitchFamily="18" charset="-128"/>
                <a:cs typeface="游明朝体 ミディアム"/>
              </a:rPr>
              <a:t>本リリースに関するお問い合わせ先</a:t>
            </a:r>
            <a:r>
              <a:rPr lang="en-US" altLang="ja-JP" sz="800" dirty="0">
                <a:latin typeface="Yu Mincho" panose="02020400000000000000" pitchFamily="18" charset="-128"/>
                <a:ea typeface="Yu Mincho" panose="02020400000000000000" pitchFamily="18" charset="-128"/>
                <a:cs typeface="游明朝体 ミディアム"/>
              </a:rPr>
              <a:t>〉</a:t>
            </a:r>
            <a:r>
              <a:rPr lang="ja-JP" altLang="en-US" sz="800" dirty="0">
                <a:latin typeface="Yu Mincho" panose="02020400000000000000" pitchFamily="18" charset="-128"/>
                <a:ea typeface="Yu Mincho" panose="02020400000000000000" pitchFamily="18" charset="-128"/>
                <a:cs typeface="游明朝体 ミディアム"/>
              </a:rPr>
              <a:t>　　　　　　　　　　　　　　　　　</a:t>
            </a:r>
          </a:p>
          <a:p>
            <a:pPr indent="9525">
              <a:spcBef>
                <a:spcPts val="300"/>
              </a:spcBef>
              <a:defRPr sz="1000">
                <a:latin typeface="Hiragino Kaku Gothic Pro W3"/>
                <a:ea typeface="Hiragino Kaku Gothic Pro W3"/>
                <a:cs typeface="Hiragino Kaku Gothic Pro W3"/>
                <a:sym typeface="Hiragino Kaku Gothic Pro W3"/>
              </a:defRPr>
            </a:pPr>
            <a:r>
              <a:rPr lang="en-US" altLang="ja-JP" sz="800" dirty="0">
                <a:latin typeface="Yu Mincho" panose="02020400000000000000" pitchFamily="18" charset="-128"/>
                <a:ea typeface="Yu Mincho" panose="02020400000000000000" pitchFamily="18" charset="-128"/>
                <a:cs typeface="游明朝体 ミディアム"/>
              </a:rPr>
              <a:t>TAKAMI HOLDINGS</a:t>
            </a:r>
            <a:r>
              <a:rPr lang="ja-JP" altLang="en-US" sz="800" dirty="0">
                <a:latin typeface="Yu Mincho" panose="02020400000000000000" pitchFamily="18" charset="-128"/>
                <a:ea typeface="Yu Mincho" panose="02020400000000000000" pitchFamily="18" charset="-128"/>
                <a:cs typeface="游明朝体 ミディアム"/>
              </a:rPr>
              <a:t>株式会社（</a:t>
            </a:r>
            <a:r>
              <a:rPr lang="en-US" altLang="ja-JP" sz="800" dirty="0">
                <a:latin typeface="Yu Mincho" panose="02020400000000000000" pitchFamily="18" charset="-128"/>
                <a:ea typeface="Yu Mincho" panose="02020400000000000000" pitchFamily="18" charset="-128"/>
                <a:cs typeface="游明朝体 ミディアム"/>
                <a:hlinkClick r:id="rId3"/>
              </a:rPr>
              <a:t>takami-hd.com</a:t>
            </a:r>
            <a:r>
              <a:rPr lang="ja-JP" altLang="en-US" sz="800" dirty="0">
                <a:latin typeface="Yu Mincho" panose="02020400000000000000" pitchFamily="18" charset="-128"/>
                <a:ea typeface="Yu Mincho" panose="02020400000000000000" pitchFamily="18" charset="-128"/>
                <a:cs typeface="游明朝体 ミディアム"/>
              </a:rPr>
              <a:t>）　</a:t>
            </a:r>
            <a:endParaRPr lang="en-US" altLang="ja-JP" sz="800" dirty="0">
              <a:latin typeface="Yu Mincho" panose="02020400000000000000" pitchFamily="18" charset="-128"/>
              <a:ea typeface="Yu Mincho" panose="02020400000000000000" pitchFamily="18" charset="-128"/>
              <a:cs typeface="游明朝体 ミディアム"/>
            </a:endParaRPr>
          </a:p>
          <a:p>
            <a:pPr indent="9525">
              <a:defRPr sz="1000">
                <a:latin typeface="Hiragino Kaku Gothic Pro W3"/>
                <a:ea typeface="Hiragino Kaku Gothic Pro W3"/>
                <a:cs typeface="Hiragino Kaku Gothic Pro W3"/>
                <a:sym typeface="Hiragino Kaku Gothic Pro W3"/>
              </a:defRPr>
            </a:pPr>
            <a:r>
              <a:rPr lang="ja-JP" altLang="en-US" sz="800" dirty="0">
                <a:latin typeface="Yu Mincho" panose="02020400000000000000" pitchFamily="18" charset="-128"/>
                <a:ea typeface="Yu Mincho" panose="02020400000000000000" pitchFamily="18" charset="-128"/>
                <a:cs typeface="游明朝体 ミディアム"/>
              </a:rPr>
              <a:t>広報・</a:t>
            </a:r>
            <a:r>
              <a:rPr lang="en-US" altLang="ja-JP" sz="800" dirty="0">
                <a:latin typeface="Yu Mincho" panose="02020400000000000000" pitchFamily="18" charset="-128"/>
                <a:ea typeface="Yu Mincho" panose="02020400000000000000" pitchFamily="18" charset="-128"/>
                <a:cs typeface="游明朝体 ミディアム"/>
              </a:rPr>
              <a:t>PR</a:t>
            </a:r>
            <a:r>
              <a:rPr lang="ja-JP" altLang="en-US" sz="800" dirty="0">
                <a:latin typeface="Yu Mincho" panose="02020400000000000000" pitchFamily="18" charset="-128"/>
                <a:ea typeface="Yu Mincho" panose="02020400000000000000" pitchFamily="18" charset="-128"/>
                <a:cs typeface="游明朝体 ミディアム"/>
              </a:rPr>
              <a:t>：伊藤</a:t>
            </a:r>
          </a:p>
          <a:p>
            <a:pPr indent="9525">
              <a:defRPr sz="1000">
                <a:latin typeface="Hiragino Kaku Gothic Pro W3"/>
                <a:ea typeface="Hiragino Kaku Gothic Pro W3"/>
                <a:cs typeface="Hiragino Kaku Gothic Pro W3"/>
                <a:sym typeface="Hiragino Kaku Gothic Pro W3"/>
              </a:defRPr>
            </a:pPr>
            <a:r>
              <a:rPr lang="en-US" altLang="ja-JP" sz="800" dirty="0">
                <a:latin typeface="Yu Mincho" panose="02020400000000000000" pitchFamily="18" charset="-128"/>
                <a:ea typeface="Yu Mincho" panose="02020400000000000000" pitchFamily="18" charset="-128"/>
                <a:cs typeface="游明朝体 ミディアム"/>
              </a:rPr>
              <a:t>address.</a:t>
            </a:r>
            <a:r>
              <a:rPr lang="ja-JP" altLang="en-US" sz="800" dirty="0">
                <a:latin typeface="Yu Mincho" panose="02020400000000000000" pitchFamily="18" charset="-128"/>
                <a:ea typeface="Yu Mincho" panose="02020400000000000000" pitchFamily="18" charset="-128"/>
                <a:cs typeface="游明朝体 ミディアム"/>
              </a:rPr>
              <a:t> 東京都港区南青山</a:t>
            </a:r>
            <a:r>
              <a:rPr lang="en-US" altLang="ja-JP" sz="800" dirty="0">
                <a:latin typeface="Yu Mincho" panose="02020400000000000000" pitchFamily="18" charset="-128"/>
                <a:ea typeface="Yu Mincho" panose="02020400000000000000" pitchFamily="18" charset="-128"/>
                <a:cs typeface="游明朝体 ミディアム"/>
              </a:rPr>
              <a:t>3-17-14</a:t>
            </a:r>
            <a:r>
              <a:rPr lang="ja-JP" altLang="en-US" sz="800" dirty="0">
                <a:latin typeface="Yu Mincho" panose="02020400000000000000" pitchFamily="18" charset="-128"/>
                <a:ea typeface="Yu Mincho" panose="02020400000000000000" pitchFamily="18" charset="-128"/>
                <a:cs typeface="游明朝体 ミディアム"/>
              </a:rPr>
              <a:t> 中山ビル</a:t>
            </a:r>
            <a:r>
              <a:rPr lang="en-US" altLang="ja-JP" sz="800" dirty="0">
                <a:latin typeface="Yu Mincho" panose="02020400000000000000" pitchFamily="18" charset="-128"/>
                <a:ea typeface="Yu Mincho" panose="02020400000000000000" pitchFamily="18" charset="-128"/>
                <a:cs typeface="游明朝体 ミディアム"/>
              </a:rPr>
              <a:t>6F</a:t>
            </a:r>
          </a:p>
          <a:p>
            <a:pPr indent="9525">
              <a:defRPr sz="1000">
                <a:latin typeface="Hiragino Kaku Gothic Pro W3"/>
                <a:ea typeface="Hiragino Kaku Gothic Pro W3"/>
                <a:cs typeface="Hiragino Kaku Gothic Pro W3"/>
                <a:sym typeface="Hiragino Kaku Gothic Pro W3"/>
              </a:defRPr>
            </a:pPr>
            <a:r>
              <a:rPr lang="en-US" altLang="ja-JP" sz="800" dirty="0">
                <a:latin typeface="Yu Mincho" panose="02020400000000000000" pitchFamily="18" charset="-128"/>
                <a:ea typeface="Yu Mincho" panose="02020400000000000000" pitchFamily="18" charset="-128"/>
                <a:cs typeface="游明朝体 ミディアム"/>
              </a:rPr>
              <a:t>tel.</a:t>
            </a:r>
            <a:r>
              <a:rPr lang="ja-JP" altLang="en-US" sz="800" dirty="0">
                <a:latin typeface="Yu Mincho" panose="02020400000000000000" pitchFamily="18" charset="-128"/>
                <a:ea typeface="Yu Mincho" panose="02020400000000000000" pitchFamily="18" charset="-128"/>
                <a:cs typeface="游明朝体 ミディアム"/>
              </a:rPr>
              <a:t> </a:t>
            </a:r>
            <a:r>
              <a:rPr lang="en-US" altLang="ja-JP" sz="800" dirty="0">
                <a:latin typeface="Yu Mincho" panose="02020400000000000000" pitchFamily="18" charset="-128"/>
                <a:ea typeface="Yu Mincho" panose="02020400000000000000" pitchFamily="18" charset="-128"/>
                <a:cs typeface="游明朝体 ミディアム"/>
              </a:rPr>
              <a:t>03-3796-2235   fax.</a:t>
            </a:r>
            <a:r>
              <a:rPr lang="ja-JP" altLang="en-US" sz="800" dirty="0">
                <a:latin typeface="Yu Mincho" panose="02020400000000000000" pitchFamily="18" charset="-128"/>
                <a:ea typeface="Yu Mincho" panose="02020400000000000000" pitchFamily="18" charset="-128"/>
                <a:cs typeface="游明朝体 ミディアム"/>
              </a:rPr>
              <a:t> </a:t>
            </a:r>
            <a:r>
              <a:rPr lang="en-US" altLang="ja-JP" sz="800" dirty="0">
                <a:latin typeface="Yu Mincho" panose="02020400000000000000" pitchFamily="18" charset="-128"/>
                <a:ea typeface="Yu Mincho" panose="02020400000000000000" pitchFamily="18" charset="-128"/>
                <a:cs typeface="游明朝体 ミディアム"/>
              </a:rPr>
              <a:t>03-3796-2236</a:t>
            </a:r>
          </a:p>
          <a:p>
            <a:pPr indent="9525">
              <a:defRPr sz="1000">
                <a:latin typeface="Hiragino Kaku Gothic Pro W3"/>
                <a:ea typeface="Hiragino Kaku Gothic Pro W3"/>
                <a:cs typeface="Hiragino Kaku Gothic Pro W3"/>
                <a:sym typeface="Hiragino Kaku Gothic Pro W3"/>
              </a:defRPr>
            </a:pPr>
            <a:r>
              <a:rPr lang="en-US" altLang="ja-JP" sz="800" dirty="0">
                <a:latin typeface="Yu Mincho" panose="02020400000000000000" pitchFamily="18" charset="-128"/>
                <a:ea typeface="Yu Mincho" panose="02020400000000000000" pitchFamily="18" charset="-128"/>
                <a:cs typeface="游明朝体 ミディアム"/>
              </a:rPr>
              <a:t>mail</a:t>
            </a:r>
            <a:r>
              <a:rPr lang="en-US" altLang="ja-JP" sz="800" dirty="0">
                <a:latin typeface="Yu Mincho" panose="02020400000000000000" pitchFamily="18" charset="-128"/>
                <a:ea typeface="Yu Mincho" panose="02020400000000000000" pitchFamily="18" charset="-128"/>
              </a:rPr>
              <a:t>. y-ito@takami-hd.com</a:t>
            </a:r>
            <a:endParaRPr lang="en-US" altLang="ja-JP" sz="800" u="sng" dirty="0">
              <a:solidFill>
                <a:schemeClr val="tx1"/>
              </a:solidFill>
              <a:latin typeface="Yu Mincho" panose="02020400000000000000" pitchFamily="18" charset="-128"/>
              <a:ea typeface="Yu Mincho" panose="02020400000000000000" pitchFamily="18" charset="-128"/>
              <a:cs typeface="游明朝体 ミディアム"/>
            </a:endParaRPr>
          </a:p>
        </p:txBody>
      </p:sp>
      <p:grpSp>
        <p:nvGrpSpPr>
          <p:cNvPr id="12" name="グループ化 11">
            <a:extLst>
              <a:ext uri="{FF2B5EF4-FFF2-40B4-BE49-F238E27FC236}">
                <a16:creationId xmlns:a16="http://schemas.microsoft.com/office/drawing/2014/main" id="{242BF5D8-8312-09D0-56B7-A2DF3F694EB9}"/>
              </a:ext>
            </a:extLst>
          </p:cNvPr>
          <p:cNvGrpSpPr/>
          <p:nvPr/>
        </p:nvGrpSpPr>
        <p:grpSpPr>
          <a:xfrm>
            <a:off x="331905" y="8938032"/>
            <a:ext cx="6194190" cy="215444"/>
            <a:chOff x="342647" y="8889907"/>
            <a:chExt cx="6194190" cy="215444"/>
          </a:xfrm>
        </p:grpSpPr>
        <p:sp>
          <p:nvSpPr>
            <p:cNvPr id="42" name="テキスト ボックス 44">
              <a:extLst>
                <a:ext uri="{FF2B5EF4-FFF2-40B4-BE49-F238E27FC236}">
                  <a16:creationId xmlns:a16="http://schemas.microsoft.com/office/drawing/2014/main" id="{BF5978DA-3E3D-DCE6-B011-C1AA631ACC02}"/>
                </a:ext>
              </a:extLst>
            </p:cNvPr>
            <p:cNvSpPr txBox="1"/>
            <p:nvPr/>
          </p:nvSpPr>
          <p:spPr>
            <a:xfrm>
              <a:off x="4165852" y="8889907"/>
              <a:ext cx="2370985" cy="215444"/>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800">
                  <a:latin typeface="ヒラギノ角ゴ ProN"/>
                  <a:ea typeface="ヒラギノ角ゴ ProN"/>
                  <a:cs typeface="ヒラギノ角ゴ ProN"/>
                  <a:sym typeface="ヒラギノ角ゴ ProN"/>
                </a:defRPr>
              </a:lvl1pPr>
            </a:lstStyle>
            <a:p>
              <a:r>
                <a:rPr lang="en-US" altLang="ja-JP" dirty="0">
                  <a:latin typeface="Yu Mincho" panose="02020400000000000000" pitchFamily="18" charset="-128"/>
                  <a:ea typeface="Yu Mincho" panose="02020400000000000000" pitchFamily="18" charset="-128"/>
                </a:rPr>
                <a:t>© </a:t>
              </a:r>
              <a:r>
                <a:rPr dirty="0">
                  <a:latin typeface="游明朝" panose="02020400000000000000" pitchFamily="18" charset="-128"/>
                  <a:ea typeface="游明朝" panose="02020400000000000000" pitchFamily="18" charset="-128"/>
                  <a:cs typeface="游明朝体 ミディアム"/>
                </a:rPr>
                <a:t>TAKAMI </a:t>
              </a:r>
              <a:r>
                <a:rPr lang="en-US" dirty="0">
                  <a:latin typeface="游明朝" panose="02020400000000000000" pitchFamily="18" charset="-128"/>
                  <a:ea typeface="游明朝" panose="02020400000000000000" pitchFamily="18" charset="-128"/>
                  <a:cs typeface="游明朝体 ミディアム"/>
                </a:rPr>
                <a:t>HOLDINGS</a:t>
              </a:r>
              <a:r>
                <a:rPr dirty="0">
                  <a:latin typeface="游明朝" panose="02020400000000000000" pitchFamily="18" charset="-128"/>
                  <a:ea typeface="游明朝" panose="02020400000000000000" pitchFamily="18" charset="-128"/>
                  <a:cs typeface="游明朝体 ミディアム"/>
                </a:rPr>
                <a:t> 20</a:t>
              </a:r>
              <a:r>
                <a:rPr lang="en-US" dirty="0">
                  <a:latin typeface="游明朝" panose="02020400000000000000" pitchFamily="18" charset="-128"/>
                  <a:ea typeface="游明朝" panose="02020400000000000000" pitchFamily="18" charset="-128"/>
                  <a:cs typeface="游明朝体 ミディアム"/>
                </a:rPr>
                <a:t>26</a:t>
              </a:r>
              <a:r>
                <a:rPr dirty="0">
                  <a:latin typeface="游明朝" panose="02020400000000000000" pitchFamily="18" charset="-128"/>
                  <a:ea typeface="游明朝" panose="02020400000000000000" pitchFamily="18" charset="-128"/>
                  <a:cs typeface="游明朝体 ミディアム"/>
                </a:rPr>
                <a:t>.All rights reserved.</a:t>
              </a:r>
            </a:p>
          </p:txBody>
        </p:sp>
        <p:cxnSp>
          <p:nvCxnSpPr>
            <p:cNvPr id="9" name="直線コネクタ 8">
              <a:extLst>
                <a:ext uri="{FF2B5EF4-FFF2-40B4-BE49-F238E27FC236}">
                  <a16:creationId xmlns:a16="http://schemas.microsoft.com/office/drawing/2014/main" id="{C8651554-7C41-8969-FD53-2CB7125E0E87}"/>
                </a:ext>
              </a:extLst>
            </p:cNvPr>
            <p:cNvCxnSpPr>
              <a:cxnSpLocks/>
              <a:endCxn id="42" idx="1"/>
            </p:cNvCxnSpPr>
            <p:nvPr/>
          </p:nvCxnSpPr>
          <p:spPr>
            <a:xfrm>
              <a:off x="342647" y="8997629"/>
              <a:ext cx="3823205" cy="0"/>
            </a:xfrm>
            <a:prstGeom prst="line">
              <a:avLst/>
            </a:prstGeom>
            <a:noFill/>
            <a:ln w="15875" cap="flat">
              <a:solidFill>
                <a:schemeClr val="bg2">
                  <a:lumMod val="60000"/>
                  <a:lumOff val="40000"/>
                </a:schemeClr>
              </a:solidFill>
              <a:prstDash val="solid"/>
              <a:round/>
            </a:ln>
            <a:effectLst/>
            <a:sp3d/>
          </p:spPr>
          <p:style>
            <a:lnRef idx="0">
              <a:scrgbClr r="0" g="0" b="0"/>
            </a:lnRef>
            <a:fillRef idx="0">
              <a:scrgbClr r="0" g="0" b="0"/>
            </a:fillRef>
            <a:effectRef idx="0">
              <a:scrgbClr r="0" g="0" b="0"/>
            </a:effectRef>
            <a:fontRef idx="none"/>
          </p:style>
        </p:cxnSp>
      </p:grpSp>
      <p:pic>
        <p:nvPicPr>
          <p:cNvPr id="5" name="図 4" descr="テキスト&#10;&#10;自動的に生成された説明">
            <a:extLst>
              <a:ext uri="{FF2B5EF4-FFF2-40B4-BE49-F238E27FC236}">
                <a16:creationId xmlns:a16="http://schemas.microsoft.com/office/drawing/2014/main" id="{B3BFF118-0F56-7487-FB92-2D58BDCE971A}"/>
              </a:ext>
            </a:extLst>
          </p:cNvPr>
          <p:cNvPicPr>
            <a:picLocks noChangeAspect="1"/>
          </p:cNvPicPr>
          <p:nvPr/>
        </p:nvPicPr>
        <p:blipFill>
          <a:blip r:embed="rId4"/>
          <a:stretch>
            <a:fillRect/>
          </a:stretch>
        </p:blipFill>
        <p:spPr>
          <a:xfrm>
            <a:off x="2704182" y="54200"/>
            <a:ext cx="1449636" cy="801352"/>
          </a:xfrm>
          <a:prstGeom prst="rect">
            <a:avLst/>
          </a:prstGeom>
        </p:spPr>
      </p:pic>
      <p:pic>
        <p:nvPicPr>
          <p:cNvPr id="7" name="図 6" descr="テキスト&#10;&#10;自動的に生成された説明">
            <a:extLst>
              <a:ext uri="{FF2B5EF4-FFF2-40B4-BE49-F238E27FC236}">
                <a16:creationId xmlns:a16="http://schemas.microsoft.com/office/drawing/2014/main" id="{570AD676-DCD8-0E23-F657-90ABC0FCBFCF}"/>
              </a:ext>
            </a:extLst>
          </p:cNvPr>
          <p:cNvPicPr>
            <a:picLocks noChangeAspect="1"/>
          </p:cNvPicPr>
          <p:nvPr/>
        </p:nvPicPr>
        <p:blipFill>
          <a:blip r:embed="rId4"/>
          <a:stretch>
            <a:fillRect/>
          </a:stretch>
        </p:blipFill>
        <p:spPr>
          <a:xfrm>
            <a:off x="1194097" y="8074032"/>
            <a:ext cx="1562966" cy="864000"/>
          </a:xfrm>
          <a:prstGeom prst="rect">
            <a:avLst/>
          </a:prstGeom>
        </p:spPr>
      </p:pic>
      <p:sp>
        <p:nvSpPr>
          <p:cNvPr id="11" name="テキスト ボックス 10">
            <a:extLst>
              <a:ext uri="{FF2B5EF4-FFF2-40B4-BE49-F238E27FC236}">
                <a16:creationId xmlns:a16="http://schemas.microsoft.com/office/drawing/2014/main" id="{43374C7A-3BAE-3226-D28C-B1AE18239482}"/>
              </a:ext>
            </a:extLst>
          </p:cNvPr>
          <p:cNvSpPr txBox="1"/>
          <p:nvPr/>
        </p:nvSpPr>
        <p:spPr>
          <a:xfrm>
            <a:off x="611364" y="918789"/>
            <a:ext cx="5635273" cy="4770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lnSpc>
                <a:spcPts val="1460"/>
              </a:lnSpc>
            </a:pPr>
            <a:r>
              <a:rPr lang="en-US" altLang="ja-JP" sz="1000" b="1" dirty="0">
                <a:latin typeface="游明朝" panose="02020400000000000000" pitchFamily="18" charset="-128"/>
                <a:ea typeface="游明朝" panose="02020400000000000000" pitchFamily="18" charset="-128"/>
              </a:rPr>
              <a:t>MAGNOLIA WHITE JEWELRY</a:t>
            </a:r>
            <a:r>
              <a:rPr lang="ja-JP" altLang="en-US" sz="1000" b="1">
                <a:latin typeface="游明朝" panose="02020400000000000000" pitchFamily="18" charset="-128"/>
                <a:ea typeface="游明朝" panose="02020400000000000000" pitchFamily="18" charset="-128"/>
              </a:rPr>
              <a:t>から輝くホリデーシーズンを彩る新作ジュエリーが続々登場</a:t>
            </a:r>
            <a:br>
              <a:rPr lang="en-US" altLang="ja-JP" sz="1000" b="1" dirty="0">
                <a:latin typeface="游明朝" panose="02020400000000000000" pitchFamily="18" charset="-128"/>
                <a:ea typeface="游明朝" panose="02020400000000000000" pitchFamily="18" charset="-128"/>
              </a:rPr>
            </a:br>
            <a:r>
              <a:rPr lang="en-US" altLang="ja-JP" sz="900" dirty="0">
                <a:latin typeface="游明朝" panose="02020400000000000000" pitchFamily="18" charset="-128"/>
                <a:ea typeface="游明朝" panose="02020400000000000000" pitchFamily="18" charset="-128"/>
              </a:rPr>
              <a:t>【</a:t>
            </a:r>
            <a:r>
              <a:rPr lang="ja-JP" altLang="en-US" sz="900">
                <a:latin typeface="游明朝" panose="02020400000000000000" pitchFamily="18" charset="-128"/>
                <a:ea typeface="游明朝" panose="02020400000000000000" pitchFamily="18" charset="-128"/>
              </a:rPr>
              <a:t>第一弾</a:t>
            </a:r>
            <a:r>
              <a:rPr lang="en-US" altLang="ja-JP" sz="900" dirty="0">
                <a:latin typeface="游明朝" panose="02020400000000000000" pitchFamily="18" charset="-128"/>
                <a:ea typeface="游明朝" panose="02020400000000000000" pitchFamily="18" charset="-128"/>
              </a:rPr>
              <a:t>】</a:t>
            </a:r>
            <a:r>
              <a:rPr lang="ja-JP" altLang="en" sz="900">
                <a:latin typeface="游明朝" panose="02020400000000000000" pitchFamily="18" charset="-128"/>
                <a:ea typeface="游明朝" panose="02020400000000000000" pitchFamily="18" charset="-128"/>
              </a:rPr>
              <a:t>「</a:t>
            </a:r>
            <a:r>
              <a:rPr lang="en" altLang="ja-JP" sz="900" dirty="0">
                <a:latin typeface="游明朝" panose="02020400000000000000" pitchFamily="18" charset="-128"/>
                <a:ea typeface="游明朝" panose="02020400000000000000" pitchFamily="18" charset="-128"/>
              </a:rPr>
              <a:t>Directed by MAYAKO OKUDA</a:t>
            </a:r>
            <a:r>
              <a:rPr lang="ja-JP" altLang="en" sz="900">
                <a:latin typeface="游明朝" panose="02020400000000000000" pitchFamily="18" charset="-128"/>
                <a:ea typeface="游明朝" panose="02020400000000000000" pitchFamily="18" charset="-128"/>
              </a:rPr>
              <a:t>」</a:t>
            </a:r>
            <a:r>
              <a:rPr lang="ja-JP" altLang="en-US" sz="900">
                <a:latin typeface="游明朝" panose="02020400000000000000" pitchFamily="18" charset="-128"/>
                <a:ea typeface="游明朝" panose="02020400000000000000" pitchFamily="18" charset="-128"/>
              </a:rPr>
              <a:t>コレクションの新作</a:t>
            </a:r>
            <a:r>
              <a:rPr lang="en-US" altLang="ja-JP" sz="900" dirty="0">
                <a:latin typeface="游明朝" panose="02020400000000000000" pitchFamily="18" charset="-128"/>
                <a:ea typeface="游明朝" panose="02020400000000000000" pitchFamily="18" charset="-128"/>
              </a:rPr>
              <a:t>3</a:t>
            </a:r>
            <a:r>
              <a:rPr lang="ja-JP" altLang="en-US" sz="900">
                <a:latin typeface="游明朝" panose="02020400000000000000" pitchFamily="18" charset="-128"/>
                <a:ea typeface="游明朝" panose="02020400000000000000" pitchFamily="18" charset="-128"/>
              </a:rPr>
              <a:t>型を</a:t>
            </a:r>
            <a:r>
              <a:rPr lang="en-US" altLang="ja-JP" sz="900" dirty="0">
                <a:latin typeface="游明朝" panose="02020400000000000000" pitchFamily="18" charset="-128"/>
                <a:ea typeface="游明朝" panose="02020400000000000000" pitchFamily="18" charset="-128"/>
              </a:rPr>
              <a:t>10</a:t>
            </a:r>
            <a:r>
              <a:rPr lang="ja-JP" altLang="en-US" sz="900">
                <a:latin typeface="游明朝" panose="02020400000000000000" pitchFamily="18" charset="-128"/>
                <a:ea typeface="游明朝" panose="02020400000000000000" pitchFamily="18" charset="-128"/>
              </a:rPr>
              <a:t>月</a:t>
            </a:r>
            <a:r>
              <a:rPr lang="en-US" altLang="ja-JP" sz="900" dirty="0">
                <a:latin typeface="游明朝" panose="02020400000000000000" pitchFamily="18" charset="-128"/>
                <a:ea typeface="游明朝" panose="02020400000000000000" pitchFamily="18" charset="-128"/>
              </a:rPr>
              <a:t>28</a:t>
            </a:r>
            <a:r>
              <a:rPr lang="ja-JP" altLang="en-US" sz="900">
                <a:latin typeface="游明朝" panose="02020400000000000000" pitchFamily="18" charset="-128"/>
                <a:ea typeface="游明朝" panose="02020400000000000000" pitchFamily="18" charset="-128"/>
              </a:rPr>
              <a:t>日（水）より販売開始</a:t>
            </a:r>
            <a:endParaRPr kumimoji="0" lang="en-US" altLang="ja-JP" sz="900" i="0" u="none" strike="noStrike" cap="none" spc="0" normalizeH="0" baseline="0" dirty="0">
              <a:ln>
                <a:noFill/>
              </a:ln>
              <a:solidFill>
                <a:srgbClr val="000000"/>
              </a:solidFill>
              <a:effectLst/>
              <a:uFillTx/>
              <a:latin typeface="游明朝" panose="02020400000000000000" pitchFamily="18" charset="-128"/>
              <a:ea typeface="游明朝" panose="02020400000000000000" pitchFamily="18" charset="-128"/>
              <a:sym typeface="Calibri"/>
            </a:endParaRPr>
          </a:p>
        </p:txBody>
      </p:sp>
      <p:sp>
        <p:nvSpPr>
          <p:cNvPr id="2" name="テキスト ボックス 1">
            <a:extLst>
              <a:ext uri="{FF2B5EF4-FFF2-40B4-BE49-F238E27FC236}">
                <a16:creationId xmlns:a16="http://schemas.microsoft.com/office/drawing/2014/main" id="{FDFD916B-FAAA-D662-BD4A-7B1F883681EB}"/>
              </a:ext>
            </a:extLst>
          </p:cNvPr>
          <p:cNvSpPr txBox="1"/>
          <p:nvPr/>
        </p:nvSpPr>
        <p:spPr>
          <a:xfrm>
            <a:off x="405000" y="1518040"/>
            <a:ext cx="6048000" cy="55553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ja-JP" altLang="en-US" sz="1000" dirty="0">
                <a:latin typeface="游明朝" panose="02020400000000000000" pitchFamily="18" charset="-128"/>
                <a:ea typeface="游明朝" panose="02020400000000000000" pitchFamily="18" charset="-128"/>
                <a:cs typeface="游明朝体 ミディアム"/>
              </a:rPr>
              <a:t>　国内外のウエディング、</a:t>
            </a:r>
            <a:r>
              <a:rPr lang="en-US" altLang="ja-JP" sz="1000" dirty="0">
                <a:latin typeface="游明朝" panose="02020400000000000000" pitchFamily="18" charset="-128"/>
                <a:ea typeface="游明朝" panose="02020400000000000000" pitchFamily="18" charset="-128"/>
                <a:cs typeface="游明朝体 ミディアム"/>
              </a:rPr>
              <a:t>MICE</a:t>
            </a:r>
            <a:r>
              <a:rPr lang="ja-JP" altLang="en-US" sz="1000" dirty="0">
                <a:latin typeface="游明朝" panose="02020400000000000000" pitchFamily="18" charset="-128"/>
                <a:ea typeface="游明朝" panose="02020400000000000000" pitchFamily="18" charset="-128"/>
                <a:cs typeface="游明朝体 ミディアム"/>
              </a:rPr>
              <a:t>マネジメント、レストラン事業をはじめ、ホスピタリティを通じて上質なライフスタイルを提案する</a:t>
            </a:r>
            <a:r>
              <a:rPr lang="en-US" altLang="ja-JP" sz="1000" dirty="0">
                <a:latin typeface="游明朝" panose="02020400000000000000" pitchFamily="18" charset="-128"/>
                <a:ea typeface="游明朝" panose="02020400000000000000" pitchFamily="18" charset="-128"/>
                <a:cs typeface="游明朝体 ミディアム"/>
              </a:rPr>
              <a:t>TAKAMI BRIDAL</a:t>
            </a:r>
            <a:r>
              <a:rPr lang="ja-JP" altLang="en-US" sz="1000">
                <a:latin typeface="游明朝" panose="02020400000000000000" pitchFamily="18" charset="-128"/>
                <a:ea typeface="游明朝" panose="02020400000000000000" pitchFamily="18" charset="-128"/>
                <a:cs typeface="游明朝体 ミディアム"/>
              </a:rPr>
              <a:t>（高見</a:t>
            </a:r>
            <a:r>
              <a:rPr lang="ja-JP" altLang="en-US" sz="1000" dirty="0">
                <a:latin typeface="游明朝" panose="02020400000000000000" pitchFamily="18" charset="-128"/>
                <a:ea typeface="游明朝" panose="02020400000000000000" pitchFamily="18" charset="-128"/>
                <a:cs typeface="游明朝体 ミディアム"/>
              </a:rPr>
              <a:t>株式会社 本社：京都市下京区、代表：</a:t>
            </a:r>
            <a:r>
              <a:rPr lang="ja-JP" altLang="en-US" sz="1000">
                <a:latin typeface="游明朝" panose="02020400000000000000" pitchFamily="18" charset="-128"/>
                <a:ea typeface="游明朝" panose="02020400000000000000" pitchFamily="18" charset="-128"/>
                <a:cs typeface="游明朝体 ミディアム"/>
              </a:rPr>
              <a:t>高見重行）</a:t>
            </a:r>
            <a:r>
              <a:rPr lang="ja-JP" altLang="ja-JP" sz="1000">
                <a:latin typeface="Yu Mincho" panose="02020400000000000000" pitchFamily="18" charset="-128"/>
                <a:ea typeface="Yu Mincho" panose="02020400000000000000" pitchFamily="18" charset="-128"/>
              </a:rPr>
              <a:t>の</a:t>
            </a:r>
            <a:r>
              <a:rPr lang="ja-JP" altLang="ja-JP" sz="1000" dirty="0">
                <a:latin typeface="Yu Mincho" panose="02020400000000000000" pitchFamily="18" charset="-128"/>
                <a:ea typeface="Yu Mincho" panose="02020400000000000000" pitchFamily="18" charset="-128"/>
              </a:rPr>
              <a:t>オリジナルジュエリーブランド</a:t>
            </a:r>
            <a:r>
              <a:rPr lang="en-US" altLang="ja-JP" sz="1000" dirty="0">
                <a:latin typeface="Yu Mincho" panose="02020400000000000000" pitchFamily="18" charset="-128"/>
                <a:ea typeface="Yu Mincho" panose="02020400000000000000" pitchFamily="18" charset="-128"/>
              </a:rPr>
              <a:t>MAGNOLIA WHITE JEWELRY</a:t>
            </a:r>
            <a:r>
              <a:rPr lang="ja-JP" altLang="en-US" sz="1000" dirty="0">
                <a:latin typeface="Yu Mincho" panose="02020400000000000000" pitchFamily="18" charset="-128"/>
                <a:ea typeface="Yu Mincho" panose="02020400000000000000" pitchFamily="18" charset="-128"/>
              </a:rPr>
              <a:t> （マグノリア・ホワイト ジュエリー）</a:t>
            </a:r>
            <a:r>
              <a:rPr lang="ja-JP" altLang="en-US" sz="1000">
                <a:latin typeface="Yu Mincho" panose="02020400000000000000" pitchFamily="18" charset="-128"/>
                <a:ea typeface="Yu Mincho" panose="02020400000000000000" pitchFamily="18" charset="-128"/>
              </a:rPr>
              <a:t>は、「</a:t>
            </a:r>
            <a:r>
              <a:rPr lang="en" altLang="ja-JP" sz="1000" dirty="0">
                <a:latin typeface="Yu Mincho" panose="02020400000000000000" pitchFamily="18" charset="-128"/>
                <a:ea typeface="Yu Mincho" panose="02020400000000000000" pitchFamily="18" charset="-128"/>
              </a:rPr>
              <a:t>Directed by MAYAKO OKUDA</a:t>
            </a:r>
            <a:r>
              <a:rPr lang="ja-JP" altLang="en" sz="1000">
                <a:latin typeface="Yu Mincho" panose="02020400000000000000" pitchFamily="18" charset="-128"/>
                <a:ea typeface="Yu Mincho" panose="02020400000000000000" pitchFamily="18" charset="-128"/>
              </a:rPr>
              <a:t>」</a:t>
            </a:r>
            <a:r>
              <a:rPr lang="ja-JP" altLang="en-US" sz="1000">
                <a:latin typeface="Yu Mincho" panose="02020400000000000000" pitchFamily="18" charset="-128"/>
                <a:ea typeface="Yu Mincho" panose="02020400000000000000" pitchFamily="18" charset="-128"/>
              </a:rPr>
              <a:t>の新作コレクションを発表、</a:t>
            </a:r>
            <a:r>
              <a:rPr lang="en-US" altLang="ja-JP" sz="1000" dirty="0">
                <a:latin typeface="Yu Mincho" panose="02020400000000000000" pitchFamily="18" charset="-128"/>
                <a:ea typeface="Yu Mincho" panose="02020400000000000000" pitchFamily="18" charset="-128"/>
              </a:rPr>
              <a:t>10</a:t>
            </a:r>
            <a:r>
              <a:rPr lang="ja-JP" altLang="en-US" sz="1000">
                <a:latin typeface="Yu Mincho" panose="02020400000000000000" pitchFamily="18" charset="-128"/>
                <a:ea typeface="Yu Mincho" panose="02020400000000000000" pitchFamily="18" charset="-128"/>
              </a:rPr>
              <a:t>月</a:t>
            </a:r>
            <a:r>
              <a:rPr lang="en-US" altLang="ja-JP" sz="1000" dirty="0">
                <a:latin typeface="Yu Mincho" panose="02020400000000000000" pitchFamily="18" charset="-128"/>
                <a:ea typeface="Yu Mincho" panose="02020400000000000000" pitchFamily="18" charset="-128"/>
              </a:rPr>
              <a:t>28</a:t>
            </a:r>
            <a:r>
              <a:rPr lang="ja-JP" altLang="en-US" sz="1000">
                <a:latin typeface="Yu Mincho" panose="02020400000000000000" pitchFamily="18" charset="-128"/>
                <a:ea typeface="Yu Mincho" panose="02020400000000000000" pitchFamily="18" charset="-128"/>
              </a:rPr>
              <a:t>日（水）より、お取り扱い店舗および公式オンラインショップ（</a:t>
            </a:r>
            <a:r>
              <a:rPr lang="en-US" altLang="ja-JP" sz="1000" dirty="0">
                <a:latin typeface="Yu Mincho" panose="02020400000000000000" pitchFamily="18" charset="-128"/>
                <a:ea typeface="Yu Mincho" panose="02020400000000000000" pitchFamily="18" charset="-128"/>
                <a:hlinkClick r:id="rId5"/>
              </a:rPr>
              <a:t>jewelry.magnolia-white.com</a:t>
            </a:r>
            <a:r>
              <a:rPr lang="ja-JP" altLang="en-US" sz="1000">
                <a:latin typeface="Yu Mincho" panose="02020400000000000000" pitchFamily="18" charset="-128"/>
                <a:ea typeface="Yu Mincho" panose="02020400000000000000" pitchFamily="18" charset="-128"/>
              </a:rPr>
              <a:t>） </a:t>
            </a:r>
            <a:r>
              <a:rPr lang="ja-JP" altLang="en-US" sz="1000" dirty="0">
                <a:latin typeface="Yu Mincho" panose="02020400000000000000" pitchFamily="18" charset="-128"/>
                <a:ea typeface="Yu Mincho" panose="02020400000000000000" pitchFamily="18" charset="-128"/>
              </a:rPr>
              <a:t>にて販売開始いたします。</a:t>
            </a:r>
            <a:endParaRPr lang="en-US" altLang="ja-JP" sz="1000" dirty="0">
              <a:latin typeface="Yu Mincho" panose="02020400000000000000" pitchFamily="18" charset="-128"/>
              <a:ea typeface="Yu Mincho" panose="02020400000000000000" pitchFamily="18" charset="-128"/>
            </a:endParaRPr>
          </a:p>
          <a:p>
            <a:endParaRPr lang="en-US" altLang="ja-JP" sz="1000" dirty="0">
              <a:latin typeface="游明朝" panose="02020400000000000000" pitchFamily="18" charset="-128"/>
              <a:ea typeface="游明朝" panose="02020400000000000000" pitchFamily="18" charset="-128"/>
              <a:cs typeface="游明朝体 ミディアム"/>
            </a:endParaRPr>
          </a:p>
          <a:p>
            <a:endParaRPr lang="en-US" altLang="ja-JP" sz="1000" dirty="0">
              <a:latin typeface="游明朝" panose="02020400000000000000" pitchFamily="18" charset="-128"/>
              <a:ea typeface="游明朝" panose="02020400000000000000" pitchFamily="18" charset="-128"/>
              <a:cs typeface="游明朝体 ミディアム"/>
            </a:endParaRPr>
          </a:p>
          <a:p>
            <a:endParaRPr lang="en-US" altLang="ja-JP" sz="1000" dirty="0">
              <a:latin typeface="游明朝" panose="02020400000000000000" pitchFamily="18" charset="-128"/>
              <a:ea typeface="游明朝" panose="02020400000000000000" pitchFamily="18" charset="-128"/>
              <a:cs typeface="游明朝体 ミディアム"/>
            </a:endParaRPr>
          </a:p>
          <a:p>
            <a:endParaRPr lang="en-US" altLang="ja-JP" sz="1000" dirty="0">
              <a:latin typeface="游明朝" panose="02020400000000000000" pitchFamily="18" charset="-128"/>
              <a:ea typeface="游明朝" panose="02020400000000000000" pitchFamily="18" charset="-128"/>
              <a:cs typeface="游明朝体 ミディアム"/>
            </a:endParaRPr>
          </a:p>
          <a:p>
            <a:endParaRPr lang="en-US" altLang="ja-JP" sz="1000" dirty="0">
              <a:latin typeface="游明朝" panose="02020400000000000000" pitchFamily="18" charset="-128"/>
              <a:ea typeface="游明朝" panose="02020400000000000000" pitchFamily="18" charset="-128"/>
              <a:cs typeface="游明朝体 ミディアム"/>
            </a:endParaRPr>
          </a:p>
          <a:p>
            <a:endParaRPr lang="en-US" altLang="ja-JP" sz="1000" dirty="0">
              <a:latin typeface="游明朝" panose="02020400000000000000" pitchFamily="18" charset="-128"/>
              <a:ea typeface="游明朝" panose="02020400000000000000" pitchFamily="18" charset="-128"/>
              <a:cs typeface="游明朝体 ミディアム"/>
            </a:endParaRPr>
          </a:p>
          <a:p>
            <a:endParaRPr lang="en-US" altLang="ja-JP" sz="1000" dirty="0">
              <a:latin typeface="游明朝" panose="02020400000000000000" pitchFamily="18" charset="-128"/>
              <a:ea typeface="游明朝" panose="02020400000000000000" pitchFamily="18" charset="-128"/>
              <a:cs typeface="游明朝体 ミディアム"/>
            </a:endParaRPr>
          </a:p>
          <a:p>
            <a:endParaRPr lang="en-US" altLang="ja-JP" sz="1000" dirty="0">
              <a:latin typeface="游明朝" panose="02020400000000000000" pitchFamily="18" charset="-128"/>
              <a:ea typeface="游明朝" panose="02020400000000000000" pitchFamily="18" charset="-128"/>
              <a:cs typeface="游明朝体 ミディアム"/>
            </a:endParaRPr>
          </a:p>
          <a:p>
            <a:endParaRPr lang="en-US" altLang="ja-JP" sz="1000" dirty="0">
              <a:latin typeface="游明朝" panose="02020400000000000000" pitchFamily="18" charset="-128"/>
              <a:ea typeface="游明朝" panose="02020400000000000000" pitchFamily="18" charset="-128"/>
            </a:endParaRPr>
          </a:p>
          <a:p>
            <a:endParaRPr lang="en-US" altLang="ja-JP" sz="1000" dirty="0">
              <a:latin typeface="游明朝" panose="02020400000000000000" pitchFamily="18" charset="-128"/>
              <a:ea typeface="游明朝" panose="02020400000000000000" pitchFamily="18" charset="-128"/>
            </a:endParaRPr>
          </a:p>
          <a:p>
            <a:endParaRPr lang="en-US" altLang="ja-JP" sz="1000" dirty="0">
              <a:latin typeface="游明朝" panose="02020400000000000000" pitchFamily="18" charset="-128"/>
              <a:ea typeface="游明朝" panose="02020400000000000000" pitchFamily="18" charset="-128"/>
            </a:endParaRPr>
          </a:p>
          <a:p>
            <a:endParaRPr lang="en-US" altLang="ja-JP" sz="1000" dirty="0">
              <a:latin typeface="游明朝" panose="02020400000000000000" pitchFamily="18" charset="-128"/>
              <a:ea typeface="游明朝" panose="02020400000000000000" pitchFamily="18" charset="-128"/>
            </a:endParaRPr>
          </a:p>
          <a:p>
            <a:pPr>
              <a:spcBef>
                <a:spcPts val="600"/>
              </a:spcBef>
            </a:pPr>
            <a:r>
              <a:rPr lang="ja-JP" altLang="en-US" sz="1000">
                <a:latin typeface="游明朝" panose="02020400000000000000" pitchFamily="18" charset="-128"/>
                <a:ea typeface="游明朝" panose="02020400000000000000" pitchFamily="18" charset="-128"/>
                <a:cs typeface="游明朝体 ミディアム"/>
              </a:rPr>
              <a:t>　 </a:t>
            </a:r>
            <a:r>
              <a:rPr lang="en-US" altLang="ja-JP" sz="1000" dirty="0">
                <a:latin typeface="游明朝" panose="02020400000000000000" pitchFamily="18" charset="-128"/>
                <a:ea typeface="游明朝" panose="02020400000000000000" pitchFamily="18" charset="-128"/>
                <a:cs typeface="游明朝体 ミディアム"/>
              </a:rPr>
              <a:t>Couture Wedding Salon MAGNOLIA WHITE</a:t>
            </a:r>
            <a:r>
              <a:rPr lang="ja-JP" altLang="en-US" sz="1000">
                <a:latin typeface="游明朝" panose="02020400000000000000" pitchFamily="18" charset="-128"/>
                <a:ea typeface="游明朝" panose="02020400000000000000" pitchFamily="18" charset="-128"/>
                <a:cs typeface="游明朝体 ミディアム"/>
              </a:rPr>
              <a:t>のオリジナルジュエリーブランドとして誕生した「</a:t>
            </a:r>
            <a:r>
              <a:rPr lang="en-US" altLang="ja-JP" sz="1000" dirty="0">
                <a:latin typeface="游明朝" panose="02020400000000000000" pitchFamily="18" charset="-128"/>
                <a:ea typeface="游明朝" panose="02020400000000000000" pitchFamily="18" charset="-128"/>
                <a:cs typeface="游明朝体 ミディアム"/>
              </a:rPr>
              <a:t>MAGNOLIA WHITE JEWELRY</a:t>
            </a:r>
            <a:r>
              <a:rPr lang="ja-JP" altLang="en-US" sz="1000">
                <a:latin typeface="游明朝" panose="02020400000000000000" pitchFamily="18" charset="-128"/>
                <a:ea typeface="游明朝" panose="02020400000000000000" pitchFamily="18" charset="-128"/>
                <a:cs typeface="游明朝体 ミディアム"/>
              </a:rPr>
              <a:t>」は、ダイヤモンドの品質基準である</a:t>
            </a:r>
            <a:r>
              <a:rPr lang="en-US" altLang="ja-JP" sz="1000" dirty="0">
                <a:latin typeface="游明朝" panose="02020400000000000000" pitchFamily="18" charset="-128"/>
                <a:ea typeface="游明朝" panose="02020400000000000000" pitchFamily="18" charset="-128"/>
                <a:cs typeface="游明朝体 ミディアム"/>
              </a:rPr>
              <a:t>4C</a:t>
            </a:r>
            <a:r>
              <a:rPr lang="ja-JP" altLang="en-US" sz="1000">
                <a:latin typeface="游明朝" panose="02020400000000000000" pitchFamily="18" charset="-128"/>
                <a:ea typeface="游明朝" panose="02020400000000000000" pitchFamily="18" charset="-128"/>
                <a:cs typeface="游明朝体 ミディアム"/>
              </a:rPr>
              <a:t>において高い基準のダイヤモンドのみを取り揃え、一切の妥協を許さず、価格・品質・お仕立てにこだわったジュエリーで多くのお客様に愛されてまいりました。 </a:t>
            </a:r>
            <a:endParaRPr lang="en-US" altLang="ja-JP" sz="1000" dirty="0">
              <a:latin typeface="游明朝" panose="02020400000000000000" pitchFamily="18" charset="-128"/>
              <a:ea typeface="游明朝" panose="02020400000000000000" pitchFamily="18" charset="-128"/>
              <a:cs typeface="游明朝体 ミディアム"/>
            </a:endParaRPr>
          </a:p>
          <a:p>
            <a:pPr>
              <a:spcBef>
                <a:spcPts val="600"/>
              </a:spcBef>
            </a:pPr>
            <a:r>
              <a:rPr lang="ja-JP" altLang="en-US" sz="1000">
                <a:latin typeface="游明朝" panose="02020400000000000000" pitchFamily="18" charset="-128"/>
                <a:ea typeface="游明朝" panose="02020400000000000000" pitchFamily="18" charset="-128"/>
                <a:cs typeface="游明朝体 ミディアム"/>
              </a:rPr>
              <a:t>　今年のホリデーシーズンは、手元や首元を彩る魅力的で洗練された新作ジュエリーが続々と登場いたします。第一弾は、「</a:t>
            </a:r>
            <a:r>
              <a:rPr lang="en" altLang="ja-JP" sz="1000" dirty="0">
                <a:latin typeface="游明朝" panose="02020400000000000000" pitchFamily="18" charset="-128"/>
                <a:ea typeface="游明朝" panose="02020400000000000000" pitchFamily="18" charset="-128"/>
                <a:cs typeface="游明朝体 ミディアム"/>
              </a:rPr>
              <a:t>Directed by MAYAKO OKUDA</a:t>
            </a:r>
            <a:r>
              <a:rPr lang="ja-JP" altLang="en" sz="1000">
                <a:latin typeface="游明朝" panose="02020400000000000000" pitchFamily="18" charset="-128"/>
                <a:ea typeface="游明朝" panose="02020400000000000000" pitchFamily="18" charset="-128"/>
                <a:cs typeface="游明朝体 ミディアム"/>
              </a:rPr>
              <a:t>」</a:t>
            </a:r>
            <a:r>
              <a:rPr lang="ja-JP" altLang="en-US" sz="1000">
                <a:latin typeface="游明朝" panose="02020400000000000000" pitchFamily="18" charset="-128"/>
                <a:ea typeface="游明朝" panose="02020400000000000000" pitchFamily="18" charset="-128"/>
                <a:cs typeface="游明朝体 ミディアム"/>
              </a:rPr>
              <a:t>コレクションよりディレクター・奥田麻弥子氏の感性が光る有機的なフォルムと、計算された絶妙な抜け感が美しいリングを展開。大胆なラインでありながら指にそっと沿う滑らかな設計で、ストレスフリーな装着感と手元を見るたびに気分が高まるような特別感を追求しました。地金の美しい質感を楽しめるシンプルなデザインから、選び抜かれたダイヤモンドが優美に煌めくモデルまでラインアップ。</a:t>
            </a:r>
            <a:r>
              <a:rPr lang="en-US" altLang="ja-JP" sz="1000" dirty="0">
                <a:latin typeface="游明朝" panose="02020400000000000000" pitchFamily="18" charset="-128"/>
                <a:ea typeface="游明朝" panose="02020400000000000000" pitchFamily="18" charset="-128"/>
                <a:cs typeface="游明朝体 ミディアム"/>
              </a:rPr>
              <a:t>1</a:t>
            </a:r>
            <a:r>
              <a:rPr lang="ja-JP" altLang="en-US" sz="1000">
                <a:latin typeface="游明朝" panose="02020400000000000000" pitchFamily="18" charset="-128"/>
                <a:ea typeface="游明朝" panose="02020400000000000000" pitchFamily="18" charset="-128"/>
                <a:cs typeface="游明朝体 ミディアム"/>
              </a:rPr>
              <a:t>本でシンプルに魅せるのはもちろん、素材や色の組み合わせを自由に重ねて自分らしいスタイリングを作り上げる高揚感をお楽しみいただけます。新作の販売開始に合わせ、</a:t>
            </a:r>
            <a:r>
              <a:rPr lang="en-US" altLang="ja-JP" sz="1000" dirty="0">
                <a:latin typeface="游明朝" panose="02020400000000000000" pitchFamily="18" charset="-128"/>
                <a:ea typeface="游明朝" panose="02020400000000000000" pitchFamily="18" charset="-128"/>
                <a:cs typeface="游明朝体 ミディアム"/>
              </a:rPr>
              <a:t>10</a:t>
            </a:r>
            <a:r>
              <a:rPr lang="ja-JP" altLang="en-US" sz="1000">
                <a:latin typeface="游明朝" panose="02020400000000000000" pitchFamily="18" charset="-128"/>
                <a:ea typeface="游明朝" panose="02020400000000000000" pitchFamily="18" charset="-128"/>
                <a:cs typeface="游明朝体 ミディアム"/>
              </a:rPr>
              <a:t>月</a:t>
            </a:r>
            <a:r>
              <a:rPr lang="en-US" altLang="ja-JP" sz="1000" dirty="0">
                <a:latin typeface="游明朝" panose="02020400000000000000" pitchFamily="18" charset="-128"/>
                <a:ea typeface="游明朝" panose="02020400000000000000" pitchFamily="18" charset="-128"/>
                <a:cs typeface="游明朝体 ミディアム"/>
              </a:rPr>
              <a:t>28</a:t>
            </a:r>
            <a:r>
              <a:rPr lang="ja-JP" altLang="en-US" sz="1000">
                <a:latin typeface="游明朝" panose="02020400000000000000" pitchFamily="18" charset="-128"/>
                <a:ea typeface="游明朝" panose="02020400000000000000" pitchFamily="18" charset="-128"/>
                <a:cs typeface="游明朝体 ミディアム"/>
              </a:rPr>
              <a:t>日（水）より大丸神戸店にて</a:t>
            </a:r>
            <a:r>
              <a:rPr lang="en-US" altLang="ja-JP" sz="1000" dirty="0">
                <a:latin typeface="游明朝" panose="02020400000000000000" pitchFamily="18" charset="-128"/>
                <a:ea typeface="游明朝" panose="02020400000000000000" pitchFamily="18" charset="-128"/>
                <a:cs typeface="游明朝体 ミディアム"/>
              </a:rPr>
              <a:t>POP UP STORE</a:t>
            </a:r>
            <a:r>
              <a:rPr lang="ja-JP" altLang="en-US" sz="1000">
                <a:latin typeface="游明朝" panose="02020400000000000000" pitchFamily="18" charset="-128"/>
                <a:ea typeface="游明朝" panose="02020400000000000000" pitchFamily="18" charset="-128"/>
                <a:cs typeface="游明朝体 ミディアム"/>
              </a:rPr>
              <a:t>を開催。初日は</a:t>
            </a:r>
            <a:r>
              <a:rPr lang="en-US" altLang="ja-JP" sz="1000" dirty="0">
                <a:latin typeface="游明朝" panose="02020400000000000000" pitchFamily="18" charset="-128"/>
                <a:ea typeface="游明朝" panose="02020400000000000000" pitchFamily="18" charset="-128"/>
                <a:cs typeface="游明朝体 ミディアム"/>
              </a:rPr>
              <a:t>13:00</a:t>
            </a:r>
            <a:r>
              <a:rPr lang="ja-JP" altLang="en-US" sz="1000">
                <a:latin typeface="游明朝" panose="02020400000000000000" pitchFamily="18" charset="-128"/>
                <a:ea typeface="游明朝" panose="02020400000000000000" pitchFamily="18" charset="-128"/>
                <a:cs typeface="游明朝体 ミディアム"/>
              </a:rPr>
              <a:t>～</a:t>
            </a:r>
            <a:r>
              <a:rPr lang="en-US" altLang="ja-JP" sz="1000" dirty="0">
                <a:latin typeface="游明朝" panose="02020400000000000000" pitchFamily="18" charset="-128"/>
                <a:ea typeface="游明朝" panose="02020400000000000000" pitchFamily="18" charset="-128"/>
                <a:cs typeface="游明朝体 ミディアム"/>
              </a:rPr>
              <a:t>15:00</a:t>
            </a:r>
            <a:r>
              <a:rPr lang="ja-JP" altLang="en-US" sz="1000">
                <a:latin typeface="游明朝" panose="02020400000000000000" pitchFamily="18" charset="-128"/>
                <a:ea typeface="游明朝" panose="02020400000000000000" pitchFamily="18" charset="-128"/>
                <a:cs typeface="游明朝体 ミディアム"/>
              </a:rPr>
              <a:t>限定で奥田麻弥子氏が来店し、ディレクターに直接お会いいただける特別な機会をご用意しております。</a:t>
            </a:r>
            <a:endParaRPr lang="en-US" altLang="ja-JP" sz="1000" dirty="0">
              <a:latin typeface="游明朝" panose="02020400000000000000" pitchFamily="18" charset="-128"/>
              <a:ea typeface="游明朝" panose="02020400000000000000" pitchFamily="18" charset="-128"/>
              <a:cs typeface="游明朝体 ミディアム"/>
            </a:endParaRPr>
          </a:p>
          <a:p>
            <a:pPr>
              <a:spcBef>
                <a:spcPts val="600"/>
              </a:spcBef>
            </a:pPr>
            <a:r>
              <a:rPr lang="ja-JP" altLang="en-US" sz="1000">
                <a:latin typeface="游明朝" panose="02020400000000000000" pitchFamily="18" charset="-128"/>
                <a:ea typeface="游明朝" panose="02020400000000000000" pitchFamily="18" charset="-128"/>
                <a:cs typeface="游明朝体 ミディアム"/>
              </a:rPr>
              <a:t>　</a:t>
            </a:r>
            <a:r>
              <a:rPr lang="en-US" altLang="ja-JP" sz="1000" dirty="0">
                <a:latin typeface="游明朝" panose="02020400000000000000" pitchFamily="18" charset="-128"/>
                <a:ea typeface="游明朝" panose="02020400000000000000" pitchFamily="18" charset="-128"/>
                <a:cs typeface="游明朝体 ミディアム"/>
              </a:rPr>
              <a:t>11</a:t>
            </a:r>
            <a:r>
              <a:rPr lang="ja-JP" altLang="en-US" sz="1000">
                <a:latin typeface="游明朝" panose="02020400000000000000" pitchFamily="18" charset="-128"/>
                <a:ea typeface="游明朝" panose="02020400000000000000" pitchFamily="18" charset="-128"/>
                <a:cs typeface="游明朝体 ミディアム"/>
              </a:rPr>
              <a:t>月</a:t>
            </a:r>
            <a:r>
              <a:rPr lang="en-US" altLang="ja-JP" sz="1000" dirty="0">
                <a:latin typeface="游明朝" panose="02020400000000000000" pitchFamily="18" charset="-128"/>
                <a:ea typeface="游明朝" panose="02020400000000000000" pitchFamily="18" charset="-128"/>
                <a:cs typeface="游明朝体 ミディアム"/>
              </a:rPr>
              <a:t>11</a:t>
            </a:r>
            <a:r>
              <a:rPr lang="ja-JP" altLang="en-US" sz="1000">
                <a:latin typeface="游明朝" panose="02020400000000000000" pitchFamily="18" charset="-128"/>
                <a:ea typeface="游明朝" panose="02020400000000000000" pitchFamily="18" charset="-128"/>
                <a:cs typeface="游明朝体 ミディアム"/>
              </a:rPr>
              <a:t>日（水）には、ホリデーシーズンの新作・第二弾も発表予定。</a:t>
            </a:r>
            <a:r>
              <a:rPr lang="en-US" altLang="ja-JP" sz="1000" dirty="0">
                <a:latin typeface="游明朝" panose="02020400000000000000" pitchFamily="18" charset="-128"/>
                <a:ea typeface="游明朝" panose="02020400000000000000" pitchFamily="18" charset="-128"/>
                <a:cs typeface="游明朝体 ミディアム"/>
              </a:rPr>
              <a:t>MAGNOLIA WHITE JEWELRY</a:t>
            </a:r>
            <a:r>
              <a:rPr lang="ja-JP" altLang="en-US" sz="1000">
                <a:latin typeface="游明朝" panose="02020400000000000000" pitchFamily="18" charset="-128"/>
                <a:ea typeface="游明朝" panose="02020400000000000000" pitchFamily="18" charset="-128"/>
                <a:cs typeface="游明朝体 ミディアム"/>
              </a:rPr>
              <a:t>のモダンでタイムレスな世界観をお届けいたします。冬の煌めく特別なムードの中、あなたの毎日に静かな贅沢を添える新しいコレクションを、ぜひサロンまたはオンラインショップにてご覧ください。</a:t>
            </a:r>
            <a:endParaRPr lang="en-US" altLang="ja-JP" sz="1000" dirty="0">
              <a:latin typeface="游明朝" panose="02020400000000000000" pitchFamily="18" charset="-128"/>
              <a:ea typeface="游明朝" panose="02020400000000000000" pitchFamily="18" charset="-128"/>
              <a:cs typeface="游明朝体 ミディアム"/>
            </a:endParaRPr>
          </a:p>
        </p:txBody>
      </p:sp>
      <p:pic>
        <p:nvPicPr>
          <p:cNvPr id="14" name="図 13">
            <a:extLst>
              <a:ext uri="{FF2B5EF4-FFF2-40B4-BE49-F238E27FC236}">
                <a16:creationId xmlns:a16="http://schemas.microsoft.com/office/drawing/2014/main" id="{1FDFB9E8-8008-0644-5295-3B8DBC659716}"/>
              </a:ext>
            </a:extLst>
          </p:cNvPr>
          <p:cNvPicPr>
            <a:picLocks noChangeAspect="1"/>
          </p:cNvPicPr>
          <p:nvPr/>
        </p:nvPicPr>
        <p:blipFill>
          <a:blip r:embed="rId6"/>
          <a:stretch>
            <a:fillRect/>
          </a:stretch>
        </p:blipFill>
        <p:spPr>
          <a:xfrm>
            <a:off x="1771191" y="2386507"/>
            <a:ext cx="3315618" cy="1755327"/>
          </a:xfrm>
          <a:prstGeom prst="rect">
            <a:avLst/>
          </a:prstGeom>
        </p:spPr>
      </p:pic>
      <p:grpSp>
        <p:nvGrpSpPr>
          <p:cNvPr id="23" name="グループ化 22">
            <a:extLst>
              <a:ext uri="{FF2B5EF4-FFF2-40B4-BE49-F238E27FC236}">
                <a16:creationId xmlns:a16="http://schemas.microsoft.com/office/drawing/2014/main" id="{8947CB83-CF79-58AB-4B3A-713A20D948AF}"/>
              </a:ext>
            </a:extLst>
          </p:cNvPr>
          <p:cNvGrpSpPr/>
          <p:nvPr/>
        </p:nvGrpSpPr>
        <p:grpSpPr>
          <a:xfrm>
            <a:off x="1771191" y="7002186"/>
            <a:ext cx="3315618" cy="972000"/>
            <a:chOff x="331905" y="7053243"/>
            <a:chExt cx="3315618" cy="972000"/>
          </a:xfrm>
        </p:grpSpPr>
        <p:sp>
          <p:nvSpPr>
            <p:cNvPr id="16" name="正方形/長方形 15">
              <a:extLst>
                <a:ext uri="{FF2B5EF4-FFF2-40B4-BE49-F238E27FC236}">
                  <a16:creationId xmlns:a16="http://schemas.microsoft.com/office/drawing/2014/main" id="{AE8F9894-425F-7D46-51D0-DF7A02FB3455}"/>
                </a:ext>
              </a:extLst>
            </p:cNvPr>
            <p:cNvSpPr/>
            <p:nvPr/>
          </p:nvSpPr>
          <p:spPr>
            <a:xfrm>
              <a:off x="331905" y="7053243"/>
              <a:ext cx="3315618" cy="972000"/>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n-lt"/>
                <a:ea typeface="+mn-ea"/>
                <a:cs typeface="+mn-cs"/>
                <a:sym typeface="Calibri"/>
              </a:endParaRPr>
            </a:p>
          </p:txBody>
        </p:sp>
        <p:sp>
          <p:nvSpPr>
            <p:cNvPr id="19" name="テキスト ボックス 18">
              <a:extLst>
                <a:ext uri="{FF2B5EF4-FFF2-40B4-BE49-F238E27FC236}">
                  <a16:creationId xmlns:a16="http://schemas.microsoft.com/office/drawing/2014/main" id="{8C729D2E-AF51-806C-DA22-04884D21FC5E}"/>
                </a:ext>
              </a:extLst>
            </p:cNvPr>
            <p:cNvSpPr txBox="1"/>
            <p:nvPr/>
          </p:nvSpPr>
          <p:spPr>
            <a:xfrm>
              <a:off x="450676" y="7085938"/>
              <a:ext cx="3078075" cy="892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ltLang="ja-JP" sz="800" dirty="0">
                  <a:latin typeface="Yu Mincho" panose="02020400000000000000" pitchFamily="18" charset="-128"/>
                  <a:ea typeface="Yu Mincho" panose="02020400000000000000" pitchFamily="18" charset="-128"/>
                </a:rPr>
                <a:t>■POP UP STORE </a:t>
              </a:r>
              <a:r>
                <a:rPr lang="ja-JP" altLang="en-US" sz="800">
                  <a:latin typeface="Yu Mincho" panose="02020400000000000000" pitchFamily="18" charset="-128"/>
                  <a:ea typeface="Yu Mincho" panose="02020400000000000000" pitchFamily="18" charset="-128"/>
                </a:rPr>
                <a:t>詳細</a:t>
              </a:r>
              <a:r>
                <a:rPr lang="en-US" altLang="ja-JP" sz="800" dirty="0">
                  <a:latin typeface="Yu Mincho" panose="02020400000000000000" pitchFamily="18" charset="-128"/>
                  <a:ea typeface="Yu Mincho" panose="02020400000000000000" pitchFamily="18" charset="-128"/>
                </a:rPr>
                <a:t>■ </a:t>
              </a:r>
              <a:endParaRPr lang="ja-JP" altLang="en-US" sz="800">
                <a:latin typeface="Yu Mincho" panose="02020400000000000000" pitchFamily="18" charset="-128"/>
                <a:ea typeface="Yu Mincho" panose="02020400000000000000" pitchFamily="18" charset="-128"/>
              </a:endParaRPr>
            </a:p>
            <a:p>
              <a:r>
                <a:rPr lang="ja-JP" altLang="en-US" sz="800" u="sng">
                  <a:latin typeface="Yu Mincho" panose="02020400000000000000" pitchFamily="18" charset="-128"/>
                  <a:ea typeface="Yu Mincho" panose="02020400000000000000" pitchFamily="18" charset="-128"/>
                </a:rPr>
                <a:t>大丸神戸店 </a:t>
              </a:r>
              <a:r>
                <a:rPr lang="en-US" altLang="ja-JP" sz="800" u="sng" dirty="0">
                  <a:latin typeface="Yu Mincho" panose="02020400000000000000" pitchFamily="18" charset="-128"/>
                  <a:ea typeface="Yu Mincho" panose="02020400000000000000" pitchFamily="18" charset="-128"/>
                </a:rPr>
                <a:t>1F </a:t>
              </a:r>
              <a:r>
                <a:rPr lang="ja-JP" altLang="en-US" sz="800" u="sng">
                  <a:latin typeface="Yu Mincho" panose="02020400000000000000" pitchFamily="18" charset="-128"/>
                  <a:ea typeface="Yu Mincho" panose="02020400000000000000" pitchFamily="18" charset="-128"/>
                </a:rPr>
                <a:t>アクセサリーイベントスペース</a:t>
              </a:r>
            </a:p>
            <a:p>
              <a:r>
                <a:rPr lang="ja-JP" altLang="en-US" sz="800">
                  <a:latin typeface="Yu Mincho" panose="02020400000000000000" pitchFamily="18" charset="-128"/>
                  <a:ea typeface="Yu Mincho" panose="02020400000000000000" pitchFamily="18" charset="-128"/>
                </a:rPr>
                <a:t>期間：</a:t>
              </a:r>
              <a:r>
                <a:rPr lang="en-US" altLang="ja-JP" sz="800" dirty="0">
                  <a:latin typeface="Yu Mincho" panose="02020400000000000000" pitchFamily="18" charset="-128"/>
                  <a:ea typeface="Yu Mincho" panose="02020400000000000000" pitchFamily="18" charset="-128"/>
                </a:rPr>
                <a:t>2026</a:t>
              </a:r>
              <a:r>
                <a:rPr lang="ja-JP" altLang="en-US" sz="800">
                  <a:latin typeface="Yu Mincho" panose="02020400000000000000" pitchFamily="18" charset="-128"/>
                  <a:ea typeface="Yu Mincho" panose="02020400000000000000" pitchFamily="18" charset="-128"/>
                </a:rPr>
                <a:t>年</a:t>
              </a:r>
              <a:r>
                <a:rPr lang="en-US" altLang="ja-JP" sz="800" dirty="0">
                  <a:latin typeface="Yu Mincho" panose="02020400000000000000" pitchFamily="18" charset="-128"/>
                  <a:ea typeface="Yu Mincho" panose="02020400000000000000" pitchFamily="18" charset="-128"/>
                </a:rPr>
                <a:t>10</a:t>
              </a:r>
              <a:r>
                <a:rPr lang="ja-JP" altLang="en-US" sz="800">
                  <a:latin typeface="Yu Mincho" panose="02020400000000000000" pitchFamily="18" charset="-128"/>
                  <a:ea typeface="Yu Mincho" panose="02020400000000000000" pitchFamily="18" charset="-128"/>
                </a:rPr>
                <a:t>月</a:t>
              </a:r>
              <a:r>
                <a:rPr lang="en-US" altLang="ja-JP" sz="800" dirty="0">
                  <a:latin typeface="Yu Mincho" panose="02020400000000000000" pitchFamily="18" charset="-128"/>
                  <a:ea typeface="Yu Mincho" panose="02020400000000000000" pitchFamily="18" charset="-128"/>
                </a:rPr>
                <a:t>28</a:t>
              </a:r>
              <a:r>
                <a:rPr lang="ja-JP" altLang="en-US" sz="800">
                  <a:latin typeface="Yu Mincho" panose="02020400000000000000" pitchFamily="18" charset="-128"/>
                  <a:ea typeface="Yu Mincho" panose="02020400000000000000" pitchFamily="18" charset="-128"/>
                </a:rPr>
                <a:t>日（水）～</a:t>
              </a:r>
              <a:r>
                <a:rPr lang="en-US" altLang="ja-JP" sz="800" dirty="0">
                  <a:latin typeface="Yu Mincho" panose="02020400000000000000" pitchFamily="18" charset="-128"/>
                  <a:ea typeface="Yu Mincho" panose="02020400000000000000" pitchFamily="18" charset="-128"/>
                </a:rPr>
                <a:t>11</a:t>
              </a:r>
              <a:r>
                <a:rPr lang="ja-JP" altLang="en-US" sz="800">
                  <a:latin typeface="Yu Mincho" panose="02020400000000000000" pitchFamily="18" charset="-128"/>
                  <a:ea typeface="Yu Mincho" panose="02020400000000000000" pitchFamily="18" charset="-128"/>
                </a:rPr>
                <a:t>月</a:t>
              </a:r>
              <a:r>
                <a:rPr lang="en-US" altLang="ja-JP" sz="800" dirty="0">
                  <a:latin typeface="Yu Mincho" panose="02020400000000000000" pitchFamily="18" charset="-128"/>
                  <a:ea typeface="Yu Mincho" panose="02020400000000000000" pitchFamily="18" charset="-128"/>
                </a:rPr>
                <a:t>3</a:t>
              </a:r>
              <a:r>
                <a:rPr lang="ja-JP" altLang="en-US" sz="800">
                  <a:latin typeface="Yu Mincho" panose="02020400000000000000" pitchFamily="18" charset="-128"/>
                  <a:ea typeface="Yu Mincho" panose="02020400000000000000" pitchFamily="18" charset="-128"/>
                </a:rPr>
                <a:t>日（火）</a:t>
              </a:r>
            </a:p>
            <a:p>
              <a:r>
                <a:rPr lang="ja-JP" altLang="en-US" sz="800">
                  <a:latin typeface="Yu Mincho" panose="02020400000000000000" pitchFamily="18" charset="-128"/>
                  <a:ea typeface="Yu Mincho" panose="02020400000000000000" pitchFamily="18" charset="-128"/>
                </a:rPr>
                <a:t>時間：</a:t>
              </a:r>
              <a:r>
                <a:rPr lang="en-US" altLang="ja-JP" sz="800" dirty="0">
                  <a:latin typeface="Yu Mincho" panose="02020400000000000000" pitchFamily="18" charset="-128"/>
                  <a:ea typeface="Yu Mincho" panose="02020400000000000000" pitchFamily="18" charset="-128"/>
                </a:rPr>
                <a:t>10:00</a:t>
              </a:r>
              <a:r>
                <a:rPr lang="ja-JP" altLang="en-US" sz="800">
                  <a:latin typeface="Yu Mincho" panose="02020400000000000000" pitchFamily="18" charset="-128"/>
                  <a:ea typeface="Yu Mincho" panose="02020400000000000000" pitchFamily="18" charset="-128"/>
                </a:rPr>
                <a:t>～</a:t>
              </a:r>
              <a:r>
                <a:rPr lang="en-US" altLang="ja-JP" sz="800" dirty="0">
                  <a:latin typeface="Yu Mincho" panose="02020400000000000000" pitchFamily="18" charset="-128"/>
                  <a:ea typeface="Yu Mincho" panose="02020400000000000000" pitchFamily="18" charset="-128"/>
                </a:rPr>
                <a:t>20:00</a:t>
              </a:r>
            </a:p>
            <a:p>
              <a:r>
                <a:rPr lang="ja-JP" altLang="en-US" sz="800">
                  <a:latin typeface="Yu Mincho" panose="02020400000000000000" pitchFamily="18" charset="-128"/>
                  <a:ea typeface="Yu Mincho" panose="02020400000000000000" pitchFamily="18" charset="-128"/>
                </a:rPr>
                <a:t>場所：〒</a:t>
              </a:r>
              <a:r>
                <a:rPr lang="en-US" altLang="ja-JP" sz="800" dirty="0">
                  <a:latin typeface="Yu Mincho" panose="02020400000000000000" pitchFamily="18" charset="-128"/>
                  <a:ea typeface="Yu Mincho" panose="02020400000000000000" pitchFamily="18" charset="-128"/>
                </a:rPr>
                <a:t>650-0037 </a:t>
              </a:r>
              <a:r>
                <a:rPr lang="ja-JP" altLang="en-US" sz="800">
                  <a:latin typeface="Yu Mincho" panose="02020400000000000000" pitchFamily="18" charset="-128"/>
                  <a:ea typeface="Yu Mincho" panose="02020400000000000000" pitchFamily="18" charset="-128"/>
                </a:rPr>
                <a:t>神戸市中央区明石町</a:t>
              </a:r>
              <a:r>
                <a:rPr lang="en-US" altLang="ja-JP" sz="800" dirty="0">
                  <a:latin typeface="Yu Mincho" panose="02020400000000000000" pitchFamily="18" charset="-128"/>
                  <a:ea typeface="Yu Mincho" panose="02020400000000000000" pitchFamily="18" charset="-128"/>
                </a:rPr>
                <a:t>40</a:t>
              </a:r>
              <a:r>
                <a:rPr lang="ja-JP" altLang="en-US" sz="800">
                  <a:latin typeface="Yu Mincho" panose="02020400000000000000" pitchFamily="18" charset="-128"/>
                  <a:ea typeface="Yu Mincho" panose="02020400000000000000" pitchFamily="18" charset="-128"/>
                </a:rPr>
                <a:t>番地</a:t>
              </a:r>
              <a:endParaRPr lang="en-US" altLang="ja-JP" sz="800" dirty="0">
                <a:latin typeface="Yu Mincho" panose="02020400000000000000" pitchFamily="18" charset="-128"/>
                <a:ea typeface="Yu Mincho" panose="02020400000000000000" pitchFamily="18" charset="-128"/>
              </a:endParaRPr>
            </a:p>
            <a:p>
              <a:r>
                <a:rPr lang="ja-JP" altLang="en-US" sz="400">
                  <a:latin typeface="Yu Mincho" panose="02020400000000000000" pitchFamily="18" charset="-128"/>
                  <a:ea typeface="Yu Mincho" panose="02020400000000000000" pitchFamily="18" charset="-128"/>
                </a:rPr>
                <a:t>　　　</a:t>
              </a:r>
              <a:endParaRPr lang="en-US" altLang="ja-JP" sz="400" dirty="0">
                <a:latin typeface="Yu Mincho" panose="02020400000000000000" pitchFamily="18" charset="-128"/>
                <a:ea typeface="Yu Mincho" panose="02020400000000000000" pitchFamily="18" charset="-128"/>
              </a:endParaRPr>
            </a:p>
            <a:p>
              <a:r>
                <a:rPr lang="ja-JP" altLang="en-US" sz="800">
                  <a:latin typeface="Yu Mincho" panose="02020400000000000000" pitchFamily="18" charset="-128"/>
                  <a:ea typeface="Yu Mincho" panose="02020400000000000000" pitchFamily="18" charset="-128"/>
                </a:rPr>
                <a:t>詳細はこちら：</a:t>
              </a:r>
              <a:r>
                <a:rPr lang="en-US" altLang="ja-JP" sz="800" dirty="0">
                  <a:latin typeface="Yu Mincho" panose="02020400000000000000" pitchFamily="18" charset="-128"/>
                  <a:ea typeface="Yu Mincho" panose="02020400000000000000" pitchFamily="18" charset="-128"/>
                  <a:hlinkClick r:id="rId7"/>
                </a:rPr>
                <a:t>jewelry.magnolia-white.com/blogs/news/1001</a:t>
              </a:r>
              <a:endParaRPr lang="en-US" altLang="ja-JP" sz="800" dirty="0">
                <a:latin typeface="Yu Mincho" panose="02020400000000000000" pitchFamily="18" charset="-128"/>
                <a:ea typeface="Yu Mincho" panose="02020400000000000000" pitchFamily="18" charset="-128"/>
              </a:endParaRPr>
            </a:p>
          </p:txBody>
        </p:sp>
      </p:grpSp>
    </p:spTree>
    <p:extLst>
      <p:ext uri="{BB962C8B-B14F-4D97-AF65-F5344CB8AC3E}">
        <p14:creationId xmlns:p14="http://schemas.microsoft.com/office/powerpoint/2010/main" val="2710178098"/>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FBFF9-8796-49EC-356B-A9043F64C534}"/>
            </a:ext>
          </a:extLst>
        </p:cNvPr>
        <p:cNvGrpSpPr/>
        <p:nvPr/>
      </p:nvGrpSpPr>
      <p:grpSpPr>
        <a:xfrm>
          <a:off x="0" y="0"/>
          <a:ext cx="0" cy="0"/>
          <a:chOff x="0" y="0"/>
          <a:chExt cx="0" cy="0"/>
        </a:xfrm>
      </p:grpSpPr>
      <p:cxnSp>
        <p:nvCxnSpPr>
          <p:cNvPr id="48" name="直線コネクタ 47">
            <a:extLst>
              <a:ext uri="{FF2B5EF4-FFF2-40B4-BE49-F238E27FC236}">
                <a16:creationId xmlns:a16="http://schemas.microsoft.com/office/drawing/2014/main" id="{8149B637-CD6D-A616-3349-0C5F68A7694B}"/>
              </a:ext>
            </a:extLst>
          </p:cNvPr>
          <p:cNvCxnSpPr>
            <a:cxnSpLocks/>
          </p:cNvCxnSpPr>
          <p:nvPr/>
        </p:nvCxnSpPr>
        <p:spPr>
          <a:xfrm>
            <a:off x="370418" y="659314"/>
            <a:ext cx="6117164" cy="0"/>
          </a:xfrm>
          <a:prstGeom prst="line">
            <a:avLst/>
          </a:prstGeom>
          <a:noFill/>
          <a:ln w="15875" cap="flat">
            <a:solidFill>
              <a:schemeClr val="bg2">
                <a:lumMod val="60000"/>
                <a:lumOff val="40000"/>
              </a:schemeClr>
            </a:solidFill>
            <a:prstDash val="solid"/>
            <a:round/>
          </a:ln>
          <a:effectLst/>
          <a:sp3d/>
        </p:spPr>
        <p:style>
          <a:lnRef idx="0">
            <a:scrgbClr r="0" g="0" b="0"/>
          </a:lnRef>
          <a:fillRef idx="0">
            <a:scrgbClr r="0" g="0" b="0"/>
          </a:fillRef>
          <a:effectRef idx="0">
            <a:scrgbClr r="0" g="0" b="0"/>
          </a:effectRef>
          <a:fontRef idx="none"/>
        </p:style>
      </p:cxnSp>
      <p:sp>
        <p:nvSpPr>
          <p:cNvPr id="9" name="テキスト ボックス 11">
            <a:extLst>
              <a:ext uri="{FF2B5EF4-FFF2-40B4-BE49-F238E27FC236}">
                <a16:creationId xmlns:a16="http://schemas.microsoft.com/office/drawing/2014/main" id="{695B1719-31BB-F5C9-670D-615F98C85B1E}"/>
              </a:ext>
            </a:extLst>
          </p:cNvPr>
          <p:cNvSpPr txBox="1"/>
          <p:nvPr/>
        </p:nvSpPr>
        <p:spPr>
          <a:xfrm>
            <a:off x="369000" y="706976"/>
            <a:ext cx="6120000" cy="246221"/>
          </a:xfrm>
          <a:prstGeom prst="rect">
            <a:avLst/>
          </a:prstGeom>
          <a:solidFill>
            <a:schemeClr val="bg1">
              <a:lumMod val="85000"/>
              <a:alpha val="50000"/>
            </a:schemeClr>
          </a:solid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lgn="ctr">
              <a:lnSpc>
                <a:spcPts val="1200"/>
              </a:lnSpc>
              <a:defRPr sz="1000">
                <a:latin typeface="ヒラギノ角ゴ Pro W3"/>
                <a:ea typeface="ヒラギノ角ゴ Pro W3"/>
                <a:cs typeface="ヒラギノ角ゴ Pro W3"/>
                <a:sym typeface="ヒラギノ角ゴ Pro W3"/>
              </a:defRPr>
            </a:lvl1pPr>
          </a:lstStyle>
          <a:p>
            <a:r>
              <a:rPr lang="ja-JP" altLang="en-US" dirty="0">
                <a:solidFill>
                  <a:schemeClr val="tx1"/>
                </a:solidFill>
                <a:latin typeface="Yu Mincho" panose="02020400000000000000" pitchFamily="18" charset="-128"/>
                <a:ea typeface="Yu Mincho" panose="02020400000000000000" pitchFamily="18" charset="-128"/>
                <a:cs typeface="游明朝体 ミディアム"/>
              </a:rPr>
              <a:t>商品情報</a:t>
            </a:r>
          </a:p>
        </p:txBody>
      </p:sp>
      <p:pic>
        <p:nvPicPr>
          <p:cNvPr id="15" name="図 14" descr="テキスト&#10;&#10;自動的に生成された説明">
            <a:extLst>
              <a:ext uri="{FF2B5EF4-FFF2-40B4-BE49-F238E27FC236}">
                <a16:creationId xmlns:a16="http://schemas.microsoft.com/office/drawing/2014/main" id="{C0580E60-7F53-8237-CD0B-C9E0988B5BB6}"/>
              </a:ext>
            </a:extLst>
          </p:cNvPr>
          <p:cNvPicPr>
            <a:picLocks noChangeAspect="1"/>
          </p:cNvPicPr>
          <p:nvPr/>
        </p:nvPicPr>
        <p:blipFill rotWithShape="1">
          <a:blip r:embed="rId3"/>
          <a:srcRect t="18691" b="19506"/>
          <a:stretch/>
        </p:blipFill>
        <p:spPr>
          <a:xfrm>
            <a:off x="2744079" y="108914"/>
            <a:ext cx="1369842" cy="468000"/>
          </a:xfrm>
          <a:prstGeom prst="rect">
            <a:avLst/>
          </a:prstGeom>
        </p:spPr>
      </p:pic>
      <p:sp>
        <p:nvSpPr>
          <p:cNvPr id="30" name="テキスト ボックス 29">
            <a:extLst>
              <a:ext uri="{FF2B5EF4-FFF2-40B4-BE49-F238E27FC236}">
                <a16:creationId xmlns:a16="http://schemas.microsoft.com/office/drawing/2014/main" id="{E2BBA369-CB3B-C511-BCD6-F392C5FD8346}"/>
              </a:ext>
            </a:extLst>
          </p:cNvPr>
          <p:cNvSpPr txBox="1"/>
          <p:nvPr/>
        </p:nvSpPr>
        <p:spPr>
          <a:xfrm>
            <a:off x="369000" y="1086751"/>
            <a:ext cx="3946258" cy="2308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ja-JP" altLang="en-US" sz="900" dirty="0">
                <a:latin typeface="Yu Mincho" panose="02020400000000000000" pitchFamily="18" charset="-128"/>
                <a:ea typeface="Yu Mincho" panose="02020400000000000000" pitchFamily="18" charset="-128"/>
              </a:rPr>
              <a:t>■</a:t>
            </a:r>
            <a:r>
              <a:rPr lang="en-US" altLang="ja-JP" sz="900" dirty="0">
                <a:latin typeface="Yu Mincho" panose="02020400000000000000" pitchFamily="18" charset="-128"/>
                <a:ea typeface="Yu Mincho" panose="02020400000000000000" pitchFamily="18" charset="-128"/>
              </a:rPr>
              <a:t>MAGNOLIA WHITE JEWELRY directed by MAYAKO OKUDA</a:t>
            </a:r>
            <a:endParaRPr kumimoji="0" lang="ja-JP" altLang="en-US" sz="900" b="0" i="0" u="none" strike="noStrike" cap="none" spc="0" normalizeH="0" baseline="0" dirty="0">
              <a:ln>
                <a:noFill/>
              </a:ln>
              <a:solidFill>
                <a:srgbClr val="000000"/>
              </a:solidFill>
              <a:effectLst/>
              <a:uFillTx/>
              <a:latin typeface="+mn-lt"/>
              <a:ea typeface="+mn-ea"/>
              <a:cs typeface="+mn-cs"/>
              <a:sym typeface="Calibri"/>
            </a:endParaRPr>
          </a:p>
        </p:txBody>
      </p:sp>
      <p:sp>
        <p:nvSpPr>
          <p:cNvPr id="32" name="テキスト ボックス 31">
            <a:extLst>
              <a:ext uri="{FF2B5EF4-FFF2-40B4-BE49-F238E27FC236}">
                <a16:creationId xmlns:a16="http://schemas.microsoft.com/office/drawing/2014/main" id="{E9E5C8E8-1F97-9F55-D85E-18EA2DA14571}"/>
              </a:ext>
            </a:extLst>
          </p:cNvPr>
          <p:cNvSpPr txBox="1"/>
          <p:nvPr/>
        </p:nvSpPr>
        <p:spPr>
          <a:xfrm>
            <a:off x="369000" y="1299549"/>
            <a:ext cx="6115210" cy="9694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457200" rtl="0" fontAlgn="auto" latinLnBrk="0" hangingPunct="0">
              <a:lnSpc>
                <a:spcPct val="100000"/>
              </a:lnSpc>
              <a:spcBef>
                <a:spcPts val="0"/>
              </a:spcBef>
              <a:spcAft>
                <a:spcPts val="0"/>
              </a:spcAft>
              <a:buClrTx/>
              <a:buSzTx/>
              <a:buFontTx/>
              <a:buNone/>
              <a:tabLst/>
            </a:pPr>
            <a:r>
              <a:rPr kumimoji="0" lang="en-US" altLang="ja-JP" sz="900" b="0" i="0" u="none" strike="noStrike" cap="none" spc="0" normalizeH="0" baseline="0" dirty="0">
                <a:ln>
                  <a:noFill/>
                </a:ln>
                <a:solidFill>
                  <a:srgbClr val="000000"/>
                </a:solidFill>
                <a:effectLst/>
                <a:uFillTx/>
                <a:latin typeface="游明朝" panose="02020400000000000000" pitchFamily="18" charset="-128"/>
                <a:ea typeface="游明朝" panose="02020400000000000000" pitchFamily="18" charset="-128"/>
                <a:sym typeface="Calibri"/>
              </a:rPr>
              <a:t>〈 concept 〉</a:t>
            </a:r>
            <a:r>
              <a:rPr lang="ja-JP" altLang="en-US" sz="900" dirty="0">
                <a:latin typeface="游明朝" panose="02020400000000000000" pitchFamily="18" charset="-128"/>
                <a:ea typeface="游明朝" panose="02020400000000000000" pitchFamily="18" charset="-128"/>
              </a:rPr>
              <a:t>「甘すぎなくて強い、そして時代を超えて美しい」をコンセプトとする</a:t>
            </a:r>
            <a:endParaRPr lang="en-US" altLang="ja-JP" sz="900" dirty="0">
              <a:latin typeface="游明朝" panose="02020400000000000000" pitchFamily="18" charset="-128"/>
              <a:ea typeface="游明朝" panose="02020400000000000000" pitchFamily="18" charset="-128"/>
            </a:endParaRPr>
          </a:p>
          <a:p>
            <a:pPr marL="0" marR="0" indent="0" defTabSz="457200" rtl="0" fontAlgn="auto" latinLnBrk="0" hangingPunct="0">
              <a:lnSpc>
                <a:spcPct val="100000"/>
              </a:lnSpc>
              <a:spcBef>
                <a:spcPts val="0"/>
              </a:spcBef>
              <a:spcAft>
                <a:spcPts val="0"/>
              </a:spcAft>
              <a:buClrTx/>
              <a:buSzTx/>
              <a:buFontTx/>
              <a:buNone/>
              <a:tabLst/>
            </a:pPr>
            <a:r>
              <a:rPr lang="ja-JP" altLang="en-US" sz="900" dirty="0">
                <a:latin typeface="游明朝" panose="02020400000000000000" pitchFamily="18" charset="-128"/>
                <a:ea typeface="游明朝" panose="02020400000000000000" pitchFamily="18" charset="-128"/>
              </a:rPr>
              <a:t>　　　　　　　デザイナー・奥田麻弥子氏のディレクションによる日常使いもできるジュエリーコレクション。</a:t>
            </a:r>
            <a:endParaRPr lang="en-US" altLang="ja-JP" sz="900" dirty="0">
              <a:latin typeface="游明朝" panose="02020400000000000000" pitchFamily="18" charset="-128"/>
              <a:ea typeface="游明朝" panose="02020400000000000000" pitchFamily="18" charset="-128"/>
            </a:endParaRPr>
          </a:p>
          <a:p>
            <a:endParaRPr lang="en-US" altLang="ja-JP" sz="300" dirty="0">
              <a:latin typeface="游明朝" panose="02020400000000000000" pitchFamily="18" charset="-128"/>
              <a:ea typeface="游明朝" panose="02020400000000000000" pitchFamily="18" charset="-128"/>
            </a:endParaRPr>
          </a:p>
          <a:p>
            <a:r>
              <a:rPr lang="en-US" altLang="ja-JP" sz="900" dirty="0">
                <a:latin typeface="游明朝" panose="02020400000000000000" pitchFamily="18" charset="-128"/>
                <a:ea typeface="游明朝" panose="02020400000000000000" pitchFamily="18" charset="-128"/>
              </a:rPr>
              <a:t>〈 designer 〉</a:t>
            </a:r>
            <a:r>
              <a:rPr lang="ja-JP" altLang="en-US" sz="900">
                <a:latin typeface="游明朝" panose="02020400000000000000" pitchFamily="18" charset="-128"/>
                <a:ea typeface="游明朝" panose="02020400000000000000" pitchFamily="18" charset="-128"/>
              </a:rPr>
              <a:t>  </a:t>
            </a:r>
            <a:r>
              <a:rPr lang="ja-JP" altLang="en-US" sz="900" dirty="0">
                <a:latin typeface="游明朝" panose="02020400000000000000" pitchFamily="18" charset="-128"/>
                <a:ea typeface="游明朝" panose="02020400000000000000" pitchFamily="18" charset="-128"/>
              </a:rPr>
              <a:t>奥田麻弥子（</a:t>
            </a:r>
            <a:r>
              <a:rPr lang="en-US" altLang="ja-JP" sz="900" dirty="0">
                <a:latin typeface="游明朝" panose="02020400000000000000" pitchFamily="18" charset="-128"/>
                <a:ea typeface="游明朝" panose="02020400000000000000" pitchFamily="18" charset="-128"/>
              </a:rPr>
              <a:t>Mayako Okuda</a:t>
            </a:r>
            <a:r>
              <a:rPr lang="ja-JP" altLang="en-US" sz="900" dirty="0">
                <a:latin typeface="游明朝" panose="02020400000000000000" pitchFamily="18" charset="-128"/>
                <a:ea typeface="游明朝" panose="02020400000000000000" pitchFamily="18" charset="-128"/>
              </a:rPr>
              <a:t>）</a:t>
            </a:r>
            <a:br>
              <a:rPr lang="en-US" altLang="ja-JP" sz="900" dirty="0">
                <a:latin typeface="游明朝" panose="02020400000000000000" pitchFamily="18" charset="-128"/>
                <a:ea typeface="游明朝" panose="02020400000000000000" pitchFamily="18" charset="-128"/>
              </a:rPr>
            </a:br>
            <a:r>
              <a:rPr lang="ja-JP" altLang="en-US" sz="900" dirty="0">
                <a:latin typeface="游明朝" panose="02020400000000000000" pitchFamily="18" charset="-128"/>
                <a:ea typeface="游明朝" panose="02020400000000000000" pitchFamily="18" charset="-128"/>
              </a:rPr>
              <a:t>真珠の総合商社「奥田真珠貿易株式会社」の家に生まれ、幼少期から美しいパールを見て、触れて</a:t>
            </a:r>
            <a:r>
              <a:rPr lang="ja-JP" altLang="en-US" sz="900">
                <a:latin typeface="游明朝" panose="02020400000000000000" pitchFamily="18" charset="-128"/>
                <a:ea typeface="游明朝" panose="02020400000000000000" pitchFamily="18" charset="-128"/>
              </a:rPr>
              <a:t>育つ。「</a:t>
            </a:r>
            <a:r>
              <a:rPr lang="ja-JP" altLang="en-US" sz="900" dirty="0">
                <a:latin typeface="游明朝" panose="02020400000000000000" pitchFamily="18" charset="-128"/>
                <a:ea typeface="游明朝" panose="02020400000000000000" pitchFamily="18" charset="-128"/>
              </a:rPr>
              <a:t>黒真珠の魅力をもっと日常に」という想いから、 </a:t>
            </a:r>
            <a:r>
              <a:rPr lang="en-US" altLang="ja-JP" sz="900" dirty="0">
                <a:latin typeface="游明朝" panose="02020400000000000000" pitchFamily="18" charset="-128"/>
                <a:ea typeface="游明朝" panose="02020400000000000000" pitchFamily="18" charset="-128"/>
              </a:rPr>
              <a:t>2016</a:t>
            </a:r>
            <a:r>
              <a:rPr lang="ja-JP" altLang="en-US" sz="900" dirty="0">
                <a:latin typeface="游明朝" panose="02020400000000000000" pitchFamily="18" charset="-128"/>
                <a:ea typeface="游明朝" panose="02020400000000000000" pitchFamily="18" charset="-128"/>
              </a:rPr>
              <a:t>年に自身のブランド「</a:t>
            </a:r>
            <a:r>
              <a:rPr lang="en-US" altLang="ja-JP" sz="900" dirty="0">
                <a:latin typeface="游明朝" panose="02020400000000000000" pitchFamily="18" charset="-128"/>
                <a:ea typeface="游明朝" panose="02020400000000000000" pitchFamily="18" charset="-128"/>
              </a:rPr>
              <a:t>MAAYA</a:t>
            </a:r>
            <a:r>
              <a:rPr lang="ja-JP" altLang="en-US" sz="900" dirty="0">
                <a:latin typeface="游明朝" panose="02020400000000000000" pitchFamily="18" charset="-128"/>
                <a:ea typeface="游明朝" panose="02020400000000000000" pitchFamily="18" charset="-128"/>
              </a:rPr>
              <a:t>」を立ち上げ。雑誌</a:t>
            </a:r>
            <a:r>
              <a:rPr lang="ja-JP" altLang="en-US" sz="900">
                <a:latin typeface="游明朝" panose="02020400000000000000" pitchFamily="18" charset="-128"/>
                <a:ea typeface="游明朝" panose="02020400000000000000" pitchFamily="18" charset="-128"/>
              </a:rPr>
              <a:t>「25ans</a:t>
            </a:r>
            <a:r>
              <a:rPr lang="ja-JP" altLang="en-US" sz="900" dirty="0">
                <a:latin typeface="游明朝" panose="02020400000000000000" pitchFamily="18" charset="-128"/>
                <a:ea typeface="游明朝" panose="02020400000000000000" pitchFamily="18" charset="-128"/>
              </a:rPr>
              <a:t>」や「VERY NAVY」などでご自身のブランドや、ファッション、ライフスタイルなどもフィーチャーされ注目を集める。</a:t>
            </a:r>
            <a:endParaRPr lang="en-US" altLang="ja-JP" sz="900" dirty="0">
              <a:latin typeface="游明朝" panose="02020400000000000000" pitchFamily="18" charset="-128"/>
              <a:ea typeface="游明朝" panose="02020400000000000000" pitchFamily="18" charset="-128"/>
            </a:endParaRPr>
          </a:p>
        </p:txBody>
      </p:sp>
      <p:grpSp>
        <p:nvGrpSpPr>
          <p:cNvPr id="50" name="グループ化 49">
            <a:extLst>
              <a:ext uri="{FF2B5EF4-FFF2-40B4-BE49-F238E27FC236}">
                <a16:creationId xmlns:a16="http://schemas.microsoft.com/office/drawing/2014/main" id="{B7969291-BB8D-C2BE-D076-1C286F686610}"/>
              </a:ext>
            </a:extLst>
          </p:cNvPr>
          <p:cNvGrpSpPr/>
          <p:nvPr/>
        </p:nvGrpSpPr>
        <p:grpSpPr>
          <a:xfrm>
            <a:off x="517540" y="2435078"/>
            <a:ext cx="6008555" cy="5155850"/>
            <a:chOff x="331069" y="2313676"/>
            <a:chExt cx="6008555" cy="5155850"/>
          </a:xfrm>
        </p:grpSpPr>
        <p:sp>
          <p:nvSpPr>
            <p:cNvPr id="64" name="テキスト ボックス 63">
              <a:extLst>
                <a:ext uri="{FF2B5EF4-FFF2-40B4-BE49-F238E27FC236}">
                  <a16:creationId xmlns:a16="http://schemas.microsoft.com/office/drawing/2014/main" id="{05609487-0271-64BD-CA0C-6CACC8AC9613}"/>
                </a:ext>
              </a:extLst>
            </p:cNvPr>
            <p:cNvSpPr txBox="1"/>
            <p:nvPr/>
          </p:nvSpPr>
          <p:spPr>
            <a:xfrm>
              <a:off x="331069" y="4101814"/>
              <a:ext cx="2142832" cy="5386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spcBef>
                  <a:spcPts val="300"/>
                </a:spcBef>
              </a:pPr>
              <a:r>
                <a:rPr lang="en-US" altLang="ja-JP" sz="800" dirty="0">
                  <a:latin typeface="游明朝" panose="02020400000000000000" pitchFamily="18" charset="-128"/>
                  <a:ea typeface="游明朝" panose="02020400000000000000" pitchFamily="18" charset="-128"/>
                </a:rPr>
                <a:t>Chloe</a:t>
              </a:r>
              <a:r>
                <a:rPr lang="ja-JP" altLang="en-US" sz="800">
                  <a:latin typeface="游明朝" panose="02020400000000000000" pitchFamily="18" charset="-128"/>
                  <a:ea typeface="游明朝" panose="02020400000000000000" pitchFamily="18" charset="-128"/>
                </a:rPr>
                <a:t>（クロエ）</a:t>
              </a:r>
              <a:endParaRPr lang="en-US" altLang="ja-JP" sz="800" dirty="0">
                <a:latin typeface="游明朝" panose="02020400000000000000" pitchFamily="18" charset="-128"/>
                <a:ea typeface="游明朝" panose="02020400000000000000" pitchFamily="18" charset="-128"/>
              </a:endParaRPr>
            </a:p>
            <a:p>
              <a:pPr>
                <a:spcBef>
                  <a:spcPts val="300"/>
                </a:spcBef>
              </a:pPr>
              <a:r>
                <a:rPr lang="en-US" altLang="ja-JP" sz="800" dirty="0">
                  <a:latin typeface="游明朝" panose="02020400000000000000" pitchFamily="18" charset="-128"/>
                  <a:ea typeface="游明朝" panose="02020400000000000000" pitchFamily="18" charset="-128"/>
                </a:rPr>
                <a:t>¥286,000</a:t>
              </a:r>
              <a:endParaRPr lang="ja-JP" altLang="en-US" sz="800" dirty="0">
                <a:latin typeface="游明朝" panose="02020400000000000000" pitchFamily="18" charset="-128"/>
                <a:ea typeface="游明朝" panose="02020400000000000000" pitchFamily="18" charset="-128"/>
              </a:endParaRPr>
            </a:p>
            <a:p>
              <a:pPr>
                <a:spcBef>
                  <a:spcPts val="300"/>
                </a:spcBef>
              </a:pPr>
              <a:r>
                <a:rPr lang="en-US" altLang="ja-JP" sz="800" dirty="0">
                  <a:latin typeface="游明朝" panose="02020400000000000000" pitchFamily="18" charset="-128"/>
                  <a:ea typeface="游明朝" panose="02020400000000000000" pitchFamily="18" charset="-128"/>
                </a:rPr>
                <a:t>K18YG/</a:t>
              </a:r>
              <a:r>
                <a:rPr lang="ja-JP" altLang="en-US" sz="800" dirty="0">
                  <a:latin typeface="游明朝" panose="02020400000000000000" pitchFamily="18" charset="-128"/>
                  <a:ea typeface="游明朝" panose="02020400000000000000" pitchFamily="18" charset="-128"/>
                </a:rPr>
                <a:t>ダイヤモンド</a:t>
              </a:r>
              <a:r>
                <a:rPr lang="ja-JP" altLang="en-US" sz="800">
                  <a:latin typeface="游明朝" panose="02020400000000000000" pitchFamily="18" charset="-128"/>
                  <a:ea typeface="游明朝" panose="02020400000000000000" pitchFamily="18" charset="-128"/>
                </a:rPr>
                <a:t>（</a:t>
              </a:r>
              <a:r>
                <a:rPr lang="en-US" altLang="ja-JP" sz="800" dirty="0">
                  <a:latin typeface="游明朝" panose="02020400000000000000" pitchFamily="18" charset="-128"/>
                  <a:ea typeface="游明朝" panose="02020400000000000000" pitchFamily="18" charset="-128"/>
                </a:rPr>
                <a:t>0.25ct</a:t>
              </a:r>
              <a:r>
                <a:rPr lang="ja-JP" altLang="en-US" sz="800" dirty="0">
                  <a:latin typeface="游明朝" panose="02020400000000000000" pitchFamily="18" charset="-128"/>
                  <a:ea typeface="游明朝" panose="02020400000000000000" pitchFamily="18" charset="-128"/>
                </a:rPr>
                <a:t>）</a:t>
              </a:r>
              <a:endParaRPr lang="en-US" altLang="ja-JP" sz="800" dirty="0">
                <a:latin typeface="游明朝" panose="02020400000000000000" pitchFamily="18" charset="-128"/>
                <a:ea typeface="游明朝" panose="02020400000000000000" pitchFamily="18" charset="-128"/>
              </a:endParaRPr>
            </a:p>
          </p:txBody>
        </p:sp>
        <p:grpSp>
          <p:nvGrpSpPr>
            <p:cNvPr id="44" name="グループ化 43">
              <a:extLst>
                <a:ext uri="{FF2B5EF4-FFF2-40B4-BE49-F238E27FC236}">
                  <a16:creationId xmlns:a16="http://schemas.microsoft.com/office/drawing/2014/main" id="{6F0BF5DA-5B25-0F20-9598-7C263212EB2D}"/>
                </a:ext>
              </a:extLst>
            </p:cNvPr>
            <p:cNvGrpSpPr>
              <a:grpSpLocks noChangeAspect="1"/>
            </p:cNvGrpSpPr>
            <p:nvPr/>
          </p:nvGrpSpPr>
          <p:grpSpPr>
            <a:xfrm>
              <a:off x="3317799" y="2314944"/>
              <a:ext cx="2832156" cy="1726732"/>
              <a:chOff x="332377" y="3596314"/>
              <a:chExt cx="1997754" cy="1218007"/>
            </a:xfrm>
          </p:grpSpPr>
          <p:pic>
            <p:nvPicPr>
              <p:cNvPr id="4" name="図 3">
                <a:extLst>
                  <a:ext uri="{FF2B5EF4-FFF2-40B4-BE49-F238E27FC236}">
                    <a16:creationId xmlns:a16="http://schemas.microsoft.com/office/drawing/2014/main" id="{123DA71C-4ACE-16D6-D578-A7880AE7486E}"/>
                  </a:ext>
                </a:extLst>
              </p:cNvPr>
              <p:cNvPicPr>
                <a:picLocks noChangeAspect="1"/>
              </p:cNvPicPr>
              <p:nvPr/>
            </p:nvPicPr>
            <p:blipFill>
              <a:blip r:embed="rId4"/>
              <a:stretch>
                <a:fillRect/>
              </a:stretch>
            </p:blipFill>
            <p:spPr>
              <a:xfrm>
                <a:off x="332377" y="3596314"/>
                <a:ext cx="974406" cy="1218007"/>
              </a:xfrm>
              <a:prstGeom prst="rect">
                <a:avLst/>
              </a:prstGeom>
            </p:spPr>
          </p:pic>
          <p:pic>
            <p:nvPicPr>
              <p:cNvPr id="7" name="図 6">
                <a:extLst>
                  <a:ext uri="{FF2B5EF4-FFF2-40B4-BE49-F238E27FC236}">
                    <a16:creationId xmlns:a16="http://schemas.microsoft.com/office/drawing/2014/main" id="{E6AF7FE8-FF48-E142-8118-2880D8DF164E}"/>
                  </a:ext>
                </a:extLst>
              </p:cNvPr>
              <p:cNvPicPr>
                <a:picLocks noChangeAspect="1"/>
              </p:cNvPicPr>
              <p:nvPr/>
            </p:nvPicPr>
            <p:blipFill>
              <a:blip r:embed="rId5"/>
              <a:stretch>
                <a:fillRect/>
              </a:stretch>
            </p:blipFill>
            <p:spPr>
              <a:xfrm>
                <a:off x="1355725" y="3596314"/>
                <a:ext cx="974406" cy="1218007"/>
              </a:xfrm>
              <a:prstGeom prst="rect">
                <a:avLst/>
              </a:prstGeom>
            </p:spPr>
          </p:pic>
        </p:grpSp>
        <p:grpSp>
          <p:nvGrpSpPr>
            <p:cNvPr id="40" name="グループ化 39">
              <a:extLst>
                <a:ext uri="{FF2B5EF4-FFF2-40B4-BE49-F238E27FC236}">
                  <a16:creationId xmlns:a16="http://schemas.microsoft.com/office/drawing/2014/main" id="{95D14673-D0B3-BC35-D269-881C7623DE3D}"/>
                </a:ext>
              </a:extLst>
            </p:cNvPr>
            <p:cNvGrpSpPr>
              <a:grpSpLocks noChangeAspect="1"/>
            </p:cNvGrpSpPr>
            <p:nvPr/>
          </p:nvGrpSpPr>
          <p:grpSpPr>
            <a:xfrm>
              <a:off x="332371" y="2313676"/>
              <a:ext cx="2832730" cy="1728000"/>
              <a:chOff x="332377" y="2313680"/>
              <a:chExt cx="1998765" cy="1219271"/>
            </a:xfrm>
          </p:grpSpPr>
          <p:pic>
            <p:nvPicPr>
              <p:cNvPr id="12" name="図 11">
                <a:extLst>
                  <a:ext uri="{FF2B5EF4-FFF2-40B4-BE49-F238E27FC236}">
                    <a16:creationId xmlns:a16="http://schemas.microsoft.com/office/drawing/2014/main" id="{AB8CEF5C-C806-016B-56FB-8C209A817881}"/>
                  </a:ext>
                </a:extLst>
              </p:cNvPr>
              <p:cNvPicPr>
                <a:picLocks noChangeAspect="1"/>
              </p:cNvPicPr>
              <p:nvPr/>
            </p:nvPicPr>
            <p:blipFill>
              <a:blip r:embed="rId6"/>
              <a:stretch>
                <a:fillRect/>
              </a:stretch>
            </p:blipFill>
            <p:spPr>
              <a:xfrm>
                <a:off x="1355725" y="2313680"/>
                <a:ext cx="975417" cy="1219271"/>
              </a:xfrm>
              <a:prstGeom prst="rect">
                <a:avLst/>
              </a:prstGeom>
            </p:spPr>
          </p:pic>
          <p:pic>
            <p:nvPicPr>
              <p:cNvPr id="14" name="図 13">
                <a:extLst>
                  <a:ext uri="{FF2B5EF4-FFF2-40B4-BE49-F238E27FC236}">
                    <a16:creationId xmlns:a16="http://schemas.microsoft.com/office/drawing/2014/main" id="{1838639F-FA39-17F4-1901-DA43BC1AC60B}"/>
                  </a:ext>
                </a:extLst>
              </p:cNvPr>
              <p:cNvPicPr>
                <a:picLocks noChangeAspect="1"/>
              </p:cNvPicPr>
              <p:nvPr/>
            </p:nvPicPr>
            <p:blipFill>
              <a:blip r:embed="rId7"/>
              <a:stretch>
                <a:fillRect/>
              </a:stretch>
            </p:blipFill>
            <p:spPr>
              <a:xfrm>
                <a:off x="332377" y="2313680"/>
                <a:ext cx="975417" cy="1219271"/>
              </a:xfrm>
              <a:prstGeom prst="rect">
                <a:avLst/>
              </a:prstGeom>
            </p:spPr>
          </p:pic>
        </p:grpSp>
        <p:grpSp>
          <p:nvGrpSpPr>
            <p:cNvPr id="45" name="グループ化 44">
              <a:extLst>
                <a:ext uri="{FF2B5EF4-FFF2-40B4-BE49-F238E27FC236}">
                  <a16:creationId xmlns:a16="http://schemas.microsoft.com/office/drawing/2014/main" id="{10F417F4-086A-ED30-F7A6-9586F7EDF415}"/>
                </a:ext>
              </a:extLst>
            </p:cNvPr>
            <p:cNvGrpSpPr>
              <a:grpSpLocks noChangeAspect="1"/>
            </p:cNvGrpSpPr>
            <p:nvPr/>
          </p:nvGrpSpPr>
          <p:grpSpPr>
            <a:xfrm>
              <a:off x="332377" y="4863975"/>
              <a:ext cx="2834236" cy="1728000"/>
              <a:chOff x="332377" y="4883466"/>
              <a:chExt cx="1997754" cy="1218007"/>
            </a:xfrm>
          </p:grpSpPr>
          <p:pic>
            <p:nvPicPr>
              <p:cNvPr id="18" name="図 17">
                <a:extLst>
                  <a:ext uri="{FF2B5EF4-FFF2-40B4-BE49-F238E27FC236}">
                    <a16:creationId xmlns:a16="http://schemas.microsoft.com/office/drawing/2014/main" id="{4F48EFEE-31F9-0DC4-890A-264AED5126CF}"/>
                  </a:ext>
                </a:extLst>
              </p:cNvPr>
              <p:cNvPicPr>
                <a:picLocks noChangeAspect="1"/>
              </p:cNvPicPr>
              <p:nvPr/>
            </p:nvPicPr>
            <p:blipFill>
              <a:blip r:embed="rId8"/>
              <a:stretch>
                <a:fillRect/>
              </a:stretch>
            </p:blipFill>
            <p:spPr>
              <a:xfrm>
                <a:off x="332377" y="4883466"/>
                <a:ext cx="974406" cy="1218007"/>
              </a:xfrm>
              <a:prstGeom prst="rect">
                <a:avLst/>
              </a:prstGeom>
            </p:spPr>
          </p:pic>
          <p:pic>
            <p:nvPicPr>
              <p:cNvPr id="21" name="図 20">
                <a:extLst>
                  <a:ext uri="{FF2B5EF4-FFF2-40B4-BE49-F238E27FC236}">
                    <a16:creationId xmlns:a16="http://schemas.microsoft.com/office/drawing/2014/main" id="{8049A1D3-95E4-7C52-70DA-F9EBFCFDAE84}"/>
                  </a:ext>
                </a:extLst>
              </p:cNvPr>
              <p:cNvPicPr>
                <a:picLocks noChangeAspect="1"/>
              </p:cNvPicPr>
              <p:nvPr/>
            </p:nvPicPr>
            <p:blipFill>
              <a:blip r:embed="rId9"/>
              <a:stretch>
                <a:fillRect/>
              </a:stretch>
            </p:blipFill>
            <p:spPr>
              <a:xfrm>
                <a:off x="1355725" y="4883466"/>
                <a:ext cx="974406" cy="1218007"/>
              </a:xfrm>
              <a:prstGeom prst="rect">
                <a:avLst/>
              </a:prstGeom>
            </p:spPr>
          </p:pic>
        </p:grpSp>
        <p:grpSp>
          <p:nvGrpSpPr>
            <p:cNvPr id="47" name="グループ化 46">
              <a:extLst>
                <a:ext uri="{FF2B5EF4-FFF2-40B4-BE49-F238E27FC236}">
                  <a16:creationId xmlns:a16="http://schemas.microsoft.com/office/drawing/2014/main" id="{8C47F984-6C3A-56F3-0048-FA8BEC368FAA}"/>
                </a:ext>
              </a:extLst>
            </p:cNvPr>
            <p:cNvGrpSpPr>
              <a:grpSpLocks noChangeAspect="1"/>
            </p:cNvGrpSpPr>
            <p:nvPr/>
          </p:nvGrpSpPr>
          <p:grpSpPr>
            <a:xfrm>
              <a:off x="3317799" y="4863975"/>
              <a:ext cx="2834236" cy="1728000"/>
              <a:chOff x="332377" y="6143321"/>
              <a:chExt cx="1997754" cy="1218007"/>
            </a:xfrm>
          </p:grpSpPr>
          <p:pic>
            <p:nvPicPr>
              <p:cNvPr id="25" name="図 24">
                <a:extLst>
                  <a:ext uri="{FF2B5EF4-FFF2-40B4-BE49-F238E27FC236}">
                    <a16:creationId xmlns:a16="http://schemas.microsoft.com/office/drawing/2014/main" id="{7ED07E07-C693-95C5-E18D-B3649698A639}"/>
                  </a:ext>
                </a:extLst>
              </p:cNvPr>
              <p:cNvPicPr>
                <a:picLocks noChangeAspect="1"/>
              </p:cNvPicPr>
              <p:nvPr/>
            </p:nvPicPr>
            <p:blipFill>
              <a:blip r:embed="rId10"/>
              <a:stretch>
                <a:fillRect/>
              </a:stretch>
            </p:blipFill>
            <p:spPr>
              <a:xfrm>
                <a:off x="332377" y="6143321"/>
                <a:ext cx="974406" cy="1218007"/>
              </a:xfrm>
              <a:prstGeom prst="rect">
                <a:avLst/>
              </a:prstGeom>
            </p:spPr>
          </p:pic>
          <p:pic>
            <p:nvPicPr>
              <p:cNvPr id="28" name="図 27">
                <a:extLst>
                  <a:ext uri="{FF2B5EF4-FFF2-40B4-BE49-F238E27FC236}">
                    <a16:creationId xmlns:a16="http://schemas.microsoft.com/office/drawing/2014/main" id="{F405D5DF-DCB5-5DFC-5375-C825CE4273B4}"/>
                  </a:ext>
                </a:extLst>
              </p:cNvPr>
              <p:cNvPicPr>
                <a:picLocks noChangeAspect="1"/>
              </p:cNvPicPr>
              <p:nvPr/>
            </p:nvPicPr>
            <p:blipFill>
              <a:blip r:embed="rId11"/>
              <a:stretch>
                <a:fillRect/>
              </a:stretch>
            </p:blipFill>
            <p:spPr>
              <a:xfrm>
                <a:off x="1355725" y="6143321"/>
                <a:ext cx="974406" cy="1218007"/>
              </a:xfrm>
              <a:prstGeom prst="rect">
                <a:avLst/>
              </a:prstGeom>
            </p:spPr>
          </p:pic>
        </p:grpSp>
        <p:sp>
          <p:nvSpPr>
            <p:cNvPr id="34" name="テキスト ボックス 33">
              <a:extLst>
                <a:ext uri="{FF2B5EF4-FFF2-40B4-BE49-F238E27FC236}">
                  <a16:creationId xmlns:a16="http://schemas.microsoft.com/office/drawing/2014/main" id="{886EDD6E-6C57-5F53-29BB-082324D3FB0B}"/>
                </a:ext>
              </a:extLst>
            </p:cNvPr>
            <p:cNvSpPr txBox="1"/>
            <p:nvPr/>
          </p:nvSpPr>
          <p:spPr>
            <a:xfrm>
              <a:off x="3317798" y="4107893"/>
              <a:ext cx="3021826" cy="6617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spcBef>
                  <a:spcPts val="300"/>
                </a:spcBef>
              </a:pPr>
              <a:r>
                <a:rPr lang="en-US" altLang="ja-JP" sz="800" dirty="0">
                  <a:latin typeface="游明朝" panose="02020400000000000000" pitchFamily="18" charset="-128"/>
                  <a:ea typeface="游明朝" panose="02020400000000000000" pitchFamily="18" charset="-128"/>
                </a:rPr>
                <a:t>Bessette diamond</a:t>
              </a:r>
              <a:r>
                <a:rPr lang="ja-JP" altLang="en-US" sz="800">
                  <a:latin typeface="游明朝" panose="02020400000000000000" pitchFamily="18" charset="-128"/>
                  <a:ea typeface="游明朝" panose="02020400000000000000" pitchFamily="18" charset="-128"/>
                </a:rPr>
                <a:t>（べゼットダイヤモンド）</a:t>
              </a:r>
              <a:r>
                <a:rPr lang="en-US" altLang="ja-JP" sz="800" dirty="0">
                  <a:latin typeface="游明朝" panose="02020400000000000000" pitchFamily="18" charset="-128"/>
                  <a:ea typeface="游明朝" panose="02020400000000000000" pitchFamily="18" charset="-128"/>
                </a:rPr>
                <a:t>¥286,000</a:t>
              </a:r>
              <a:endParaRPr lang="ja-JP" altLang="en-US" sz="800" dirty="0">
                <a:latin typeface="游明朝" panose="02020400000000000000" pitchFamily="18" charset="-128"/>
                <a:ea typeface="游明朝" panose="02020400000000000000" pitchFamily="18" charset="-128"/>
              </a:endParaRPr>
            </a:p>
            <a:p>
              <a:pPr>
                <a:spcBef>
                  <a:spcPts val="300"/>
                </a:spcBef>
              </a:pPr>
              <a:r>
                <a:rPr lang="en-US" altLang="ja-JP" sz="800" dirty="0">
                  <a:latin typeface="游明朝" panose="02020400000000000000" pitchFamily="18" charset="-128"/>
                  <a:ea typeface="游明朝" panose="02020400000000000000" pitchFamily="18" charset="-128"/>
                </a:rPr>
                <a:t>K18YG/</a:t>
              </a:r>
              <a:r>
                <a:rPr lang="ja-JP" altLang="en-US" sz="800" dirty="0">
                  <a:latin typeface="游明朝" panose="02020400000000000000" pitchFamily="18" charset="-128"/>
                  <a:ea typeface="游明朝" panose="02020400000000000000" pitchFamily="18" charset="-128"/>
                </a:rPr>
                <a:t>ダイヤモンド</a:t>
              </a:r>
              <a:r>
                <a:rPr lang="ja-JP" altLang="en-US" sz="800">
                  <a:latin typeface="游明朝" panose="02020400000000000000" pitchFamily="18" charset="-128"/>
                  <a:ea typeface="游明朝" panose="02020400000000000000" pitchFamily="18" charset="-128"/>
                </a:rPr>
                <a:t>（</a:t>
              </a:r>
              <a:r>
                <a:rPr lang="en-US" altLang="ja-JP" sz="800" dirty="0">
                  <a:latin typeface="游明朝" panose="02020400000000000000" pitchFamily="18" charset="-128"/>
                  <a:ea typeface="游明朝" panose="02020400000000000000" pitchFamily="18" charset="-128"/>
                </a:rPr>
                <a:t>0.28ct</a:t>
              </a:r>
              <a:r>
                <a:rPr lang="ja-JP" altLang="en-US" sz="800">
                  <a:latin typeface="游明朝" panose="02020400000000000000" pitchFamily="18" charset="-128"/>
                  <a:ea typeface="游明朝" panose="02020400000000000000" pitchFamily="18" charset="-128"/>
                </a:rPr>
                <a:t>）</a:t>
              </a:r>
              <a:endParaRPr lang="en-US" altLang="ja-JP" sz="800" dirty="0">
                <a:latin typeface="游明朝" panose="02020400000000000000" pitchFamily="18" charset="-128"/>
                <a:ea typeface="游明朝" panose="02020400000000000000" pitchFamily="18" charset="-128"/>
              </a:endParaRPr>
            </a:p>
            <a:p>
              <a:pPr>
                <a:spcBef>
                  <a:spcPts val="300"/>
                </a:spcBef>
              </a:pPr>
              <a:r>
                <a:rPr lang="en-US" altLang="ja-JP" sz="800" dirty="0">
                  <a:latin typeface="游明朝" panose="02020400000000000000" pitchFamily="18" charset="-128"/>
                  <a:ea typeface="游明朝" panose="02020400000000000000" pitchFamily="18" charset="-128"/>
                </a:rPr>
                <a:t>※</a:t>
              </a:r>
              <a:r>
                <a:rPr lang="ja-JP" altLang="en-US" sz="800">
                  <a:latin typeface="游明朝" panose="02020400000000000000" pitchFamily="18" charset="-128"/>
                  <a:ea typeface="游明朝" panose="02020400000000000000" pitchFamily="18" charset="-128"/>
                </a:rPr>
                <a:t>素材違いとして</a:t>
              </a:r>
              <a:r>
                <a:rPr lang="en-US" altLang="ja-JP" sz="800" dirty="0">
                  <a:latin typeface="游明朝" panose="02020400000000000000" pitchFamily="18" charset="-128"/>
                  <a:ea typeface="游明朝" panose="02020400000000000000" pitchFamily="18" charset="-128"/>
                </a:rPr>
                <a:t>K18PG</a:t>
              </a:r>
              <a:r>
                <a:rPr lang="ja-JP" altLang="en-US" sz="800">
                  <a:latin typeface="游明朝" panose="02020400000000000000" pitchFamily="18" charset="-128"/>
                  <a:ea typeface="游明朝" panose="02020400000000000000" pitchFamily="18" charset="-128"/>
                </a:rPr>
                <a:t>（</a:t>
              </a:r>
              <a:r>
                <a:rPr lang="en-US" altLang="ja-JP" sz="800" dirty="0">
                  <a:latin typeface="游明朝" panose="02020400000000000000" pitchFamily="18" charset="-128"/>
                  <a:ea typeface="游明朝" panose="02020400000000000000" pitchFamily="18" charset="-128"/>
                </a:rPr>
                <a:t>¥286,000</a:t>
              </a:r>
              <a:r>
                <a:rPr lang="ja-JP" altLang="en-US" sz="800">
                  <a:latin typeface="游明朝" panose="02020400000000000000" pitchFamily="18" charset="-128"/>
                  <a:ea typeface="游明朝" panose="02020400000000000000" pitchFamily="18" charset="-128"/>
                </a:rPr>
                <a:t>）、</a:t>
              </a:r>
              <a:r>
                <a:rPr lang="en-US" altLang="ja-JP" sz="800" dirty="0">
                  <a:latin typeface="游明朝" panose="02020400000000000000" pitchFamily="18" charset="-128"/>
                  <a:ea typeface="游明朝" panose="02020400000000000000" pitchFamily="18" charset="-128"/>
                </a:rPr>
                <a:t>PT950</a:t>
              </a:r>
              <a:r>
                <a:rPr lang="ja-JP" altLang="en-US" sz="800">
                  <a:latin typeface="游明朝" panose="02020400000000000000" pitchFamily="18" charset="-128"/>
                  <a:ea typeface="游明朝" panose="02020400000000000000" pitchFamily="18" charset="-128"/>
                </a:rPr>
                <a:t>（</a:t>
              </a:r>
              <a:r>
                <a:rPr lang="en-US" altLang="ja-JP" sz="800" dirty="0">
                  <a:latin typeface="游明朝" panose="02020400000000000000" pitchFamily="18" charset="-128"/>
                  <a:ea typeface="游明朝" panose="02020400000000000000" pitchFamily="18" charset="-128"/>
                </a:rPr>
                <a:t>¥220,000</a:t>
              </a:r>
              <a:r>
                <a:rPr lang="ja-JP" altLang="en-US" sz="800">
                  <a:latin typeface="游明朝" panose="02020400000000000000" pitchFamily="18" charset="-128"/>
                  <a:ea typeface="游明朝" panose="02020400000000000000" pitchFamily="18" charset="-128"/>
                </a:rPr>
                <a:t>）</a:t>
              </a:r>
              <a:br>
                <a:rPr lang="en-US" altLang="ja-JP" sz="800" dirty="0">
                  <a:latin typeface="游明朝" panose="02020400000000000000" pitchFamily="18" charset="-128"/>
                  <a:ea typeface="游明朝" panose="02020400000000000000" pitchFamily="18" charset="-128"/>
                </a:rPr>
              </a:br>
              <a:r>
                <a:rPr lang="ja-JP" altLang="en-US" sz="800" dirty="0">
                  <a:latin typeface="游明朝" panose="02020400000000000000" pitchFamily="18" charset="-128"/>
                  <a:ea typeface="游明朝" panose="02020400000000000000" pitchFamily="18" charset="-128"/>
                </a:rPr>
                <a:t>　</a:t>
              </a:r>
              <a:r>
                <a:rPr lang="ja-JP" altLang="en-US" sz="800">
                  <a:latin typeface="游明朝" panose="02020400000000000000" pitchFamily="18" charset="-128"/>
                  <a:ea typeface="游明朝" panose="02020400000000000000" pitchFamily="18" charset="-128"/>
                </a:rPr>
                <a:t>もご用意しております。</a:t>
              </a:r>
              <a:endParaRPr lang="en-US" altLang="ja-JP" sz="800" dirty="0">
                <a:latin typeface="游明朝" panose="02020400000000000000" pitchFamily="18" charset="-128"/>
                <a:ea typeface="游明朝" panose="02020400000000000000" pitchFamily="18" charset="-128"/>
              </a:endParaRPr>
            </a:p>
          </p:txBody>
        </p:sp>
        <p:sp>
          <p:nvSpPr>
            <p:cNvPr id="36" name="テキスト ボックス 35">
              <a:extLst>
                <a:ext uri="{FF2B5EF4-FFF2-40B4-BE49-F238E27FC236}">
                  <a16:creationId xmlns:a16="http://schemas.microsoft.com/office/drawing/2014/main" id="{5BC12280-8F31-E86E-DA23-60CF461E2F83}"/>
                </a:ext>
              </a:extLst>
            </p:cNvPr>
            <p:cNvSpPr txBox="1"/>
            <p:nvPr/>
          </p:nvSpPr>
          <p:spPr>
            <a:xfrm>
              <a:off x="331069" y="6646224"/>
              <a:ext cx="2834032" cy="8233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spcBef>
                  <a:spcPts val="300"/>
                </a:spcBef>
              </a:pPr>
              <a:r>
                <a:rPr lang="en-US" altLang="ja-JP" sz="800" dirty="0">
                  <a:latin typeface="游明朝" panose="02020400000000000000" pitchFamily="18" charset="-128"/>
                  <a:ea typeface="游明朝" panose="02020400000000000000" pitchFamily="18" charset="-128"/>
                </a:rPr>
                <a:t>Bessette</a:t>
              </a:r>
              <a:r>
                <a:rPr lang="ja-JP" altLang="en-US" sz="800">
                  <a:latin typeface="游明朝" panose="02020400000000000000" pitchFamily="18" charset="-128"/>
                  <a:ea typeface="游明朝" panose="02020400000000000000" pitchFamily="18" charset="-128"/>
                </a:rPr>
                <a:t>（べゼット）</a:t>
              </a:r>
              <a:endParaRPr lang="en-US" altLang="ja-JP" sz="800" dirty="0">
                <a:latin typeface="游明朝" panose="02020400000000000000" pitchFamily="18" charset="-128"/>
                <a:ea typeface="游明朝" panose="02020400000000000000" pitchFamily="18" charset="-128"/>
              </a:endParaRPr>
            </a:p>
            <a:p>
              <a:pPr>
                <a:spcBef>
                  <a:spcPts val="300"/>
                </a:spcBef>
              </a:pPr>
              <a:r>
                <a:rPr lang="en-US" altLang="ja-JP" sz="800" dirty="0">
                  <a:latin typeface="游明朝" panose="02020400000000000000" pitchFamily="18" charset="-128"/>
                  <a:ea typeface="游明朝" panose="02020400000000000000" pitchFamily="18" charset="-128"/>
                </a:rPr>
                <a:t>¥198,000</a:t>
              </a:r>
              <a:endParaRPr lang="ja-JP" altLang="en-US" sz="800" dirty="0">
                <a:latin typeface="游明朝" panose="02020400000000000000" pitchFamily="18" charset="-128"/>
                <a:ea typeface="游明朝" panose="02020400000000000000" pitchFamily="18" charset="-128"/>
              </a:endParaRPr>
            </a:p>
            <a:p>
              <a:pPr>
                <a:spcBef>
                  <a:spcPts val="300"/>
                </a:spcBef>
              </a:pPr>
              <a:r>
                <a:rPr lang="en-US" altLang="ja-JP" sz="800" dirty="0">
                  <a:latin typeface="游明朝" panose="02020400000000000000" pitchFamily="18" charset="-128"/>
                  <a:ea typeface="游明朝" panose="02020400000000000000" pitchFamily="18" charset="-128"/>
                </a:rPr>
                <a:t>K18YG</a:t>
              </a:r>
            </a:p>
            <a:p>
              <a:pPr>
                <a:spcBef>
                  <a:spcPts val="300"/>
                </a:spcBef>
              </a:pPr>
              <a:r>
                <a:rPr lang="en-US" altLang="ja-JP" sz="800" dirty="0">
                  <a:latin typeface="游明朝" panose="02020400000000000000" pitchFamily="18" charset="-128"/>
                  <a:ea typeface="游明朝" panose="02020400000000000000" pitchFamily="18" charset="-128"/>
                </a:rPr>
                <a:t>※</a:t>
              </a:r>
              <a:r>
                <a:rPr lang="ja-JP" altLang="en-US" sz="800">
                  <a:latin typeface="游明朝" panose="02020400000000000000" pitchFamily="18" charset="-128"/>
                  <a:ea typeface="游明朝" panose="02020400000000000000" pitchFamily="18" charset="-128"/>
                </a:rPr>
                <a:t>素材違いとして</a:t>
              </a:r>
              <a:r>
                <a:rPr lang="en-US" altLang="ja-JP" sz="800" dirty="0">
                  <a:latin typeface="游明朝" panose="02020400000000000000" pitchFamily="18" charset="-128"/>
                  <a:ea typeface="游明朝" panose="02020400000000000000" pitchFamily="18" charset="-128"/>
                </a:rPr>
                <a:t>K18PG</a:t>
              </a:r>
              <a:r>
                <a:rPr lang="ja-JP" altLang="en-US" sz="800">
                  <a:latin typeface="游明朝" panose="02020400000000000000" pitchFamily="18" charset="-128"/>
                  <a:ea typeface="游明朝" panose="02020400000000000000" pitchFamily="18" charset="-128"/>
                </a:rPr>
                <a:t>（</a:t>
              </a:r>
              <a:r>
                <a:rPr lang="en-US" altLang="ja-JP" sz="800" dirty="0">
                  <a:latin typeface="游明朝" panose="02020400000000000000" pitchFamily="18" charset="-128"/>
                  <a:ea typeface="游明朝" panose="02020400000000000000" pitchFamily="18" charset="-128"/>
                </a:rPr>
                <a:t>¥198,000</a:t>
              </a:r>
              <a:r>
                <a:rPr lang="ja-JP" altLang="en-US" sz="800">
                  <a:latin typeface="游明朝" panose="02020400000000000000" pitchFamily="18" charset="-128"/>
                  <a:ea typeface="游明朝" panose="02020400000000000000" pitchFamily="18" charset="-128"/>
                </a:rPr>
                <a:t>）もご用意して</a:t>
              </a:r>
              <a:br>
                <a:rPr lang="en-US" altLang="ja-JP" sz="800" dirty="0">
                  <a:latin typeface="游明朝" panose="02020400000000000000" pitchFamily="18" charset="-128"/>
                  <a:ea typeface="游明朝" panose="02020400000000000000" pitchFamily="18" charset="-128"/>
                </a:rPr>
              </a:br>
              <a:r>
                <a:rPr lang="ja-JP" altLang="en-US" sz="800">
                  <a:latin typeface="游明朝" panose="02020400000000000000" pitchFamily="18" charset="-128"/>
                  <a:ea typeface="游明朝" panose="02020400000000000000" pitchFamily="18" charset="-128"/>
                </a:rPr>
                <a:t>　おります。</a:t>
              </a:r>
              <a:endParaRPr lang="en-US" altLang="ja-JP" sz="800" dirty="0">
                <a:latin typeface="游明朝" panose="02020400000000000000" pitchFamily="18" charset="-128"/>
                <a:ea typeface="游明朝" panose="02020400000000000000" pitchFamily="18" charset="-128"/>
              </a:endParaRPr>
            </a:p>
          </p:txBody>
        </p:sp>
        <p:sp>
          <p:nvSpPr>
            <p:cNvPr id="38" name="テキスト ボックス 37">
              <a:extLst>
                <a:ext uri="{FF2B5EF4-FFF2-40B4-BE49-F238E27FC236}">
                  <a16:creationId xmlns:a16="http://schemas.microsoft.com/office/drawing/2014/main" id="{C32ACF6A-E3BD-1932-C528-172DAA3DBC68}"/>
                </a:ext>
              </a:extLst>
            </p:cNvPr>
            <p:cNvSpPr txBox="1"/>
            <p:nvPr/>
          </p:nvSpPr>
          <p:spPr>
            <a:xfrm>
              <a:off x="3317799" y="6645194"/>
              <a:ext cx="2435201" cy="5386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spcBef>
                  <a:spcPts val="300"/>
                </a:spcBef>
              </a:pPr>
              <a:r>
                <a:rPr lang="en-US" altLang="ja-JP" sz="800" dirty="0">
                  <a:latin typeface="游明朝" panose="02020400000000000000" pitchFamily="18" charset="-128"/>
                  <a:ea typeface="游明朝" panose="02020400000000000000" pitchFamily="18" charset="-128"/>
                </a:rPr>
                <a:t>Bessette</a:t>
              </a:r>
              <a:r>
                <a:rPr lang="ja-JP" altLang="en-US" sz="800">
                  <a:latin typeface="游明朝" panose="02020400000000000000" pitchFamily="18" charset="-128"/>
                  <a:ea typeface="游明朝" panose="02020400000000000000" pitchFamily="18" charset="-128"/>
                </a:rPr>
                <a:t>（べゼット）</a:t>
              </a:r>
              <a:endParaRPr lang="en-US" altLang="ja-JP" sz="800" dirty="0">
                <a:latin typeface="游明朝" panose="02020400000000000000" pitchFamily="18" charset="-128"/>
                <a:ea typeface="游明朝" panose="02020400000000000000" pitchFamily="18" charset="-128"/>
              </a:endParaRPr>
            </a:p>
            <a:p>
              <a:pPr>
                <a:spcBef>
                  <a:spcPts val="300"/>
                </a:spcBef>
              </a:pPr>
              <a:r>
                <a:rPr lang="en-US" altLang="ja-JP" sz="800" dirty="0">
                  <a:latin typeface="游明朝" panose="02020400000000000000" pitchFamily="18" charset="-128"/>
                  <a:ea typeface="游明朝" panose="02020400000000000000" pitchFamily="18" charset="-128"/>
                </a:rPr>
                <a:t>¥165,000</a:t>
              </a:r>
              <a:endParaRPr lang="ja-JP" altLang="en-US" sz="800" dirty="0">
                <a:latin typeface="游明朝" panose="02020400000000000000" pitchFamily="18" charset="-128"/>
                <a:ea typeface="游明朝" panose="02020400000000000000" pitchFamily="18" charset="-128"/>
              </a:endParaRPr>
            </a:p>
            <a:p>
              <a:pPr>
                <a:spcBef>
                  <a:spcPts val="300"/>
                </a:spcBef>
              </a:pPr>
              <a:r>
                <a:rPr lang="en-US" altLang="ja-JP" sz="800" dirty="0">
                  <a:latin typeface="游明朝" panose="02020400000000000000" pitchFamily="18" charset="-128"/>
                  <a:ea typeface="游明朝" panose="02020400000000000000" pitchFamily="18" charset="-128"/>
                </a:rPr>
                <a:t>PT950</a:t>
              </a:r>
            </a:p>
          </p:txBody>
        </p:sp>
      </p:grpSp>
      <p:grpSp>
        <p:nvGrpSpPr>
          <p:cNvPr id="5" name="グループ化 4">
            <a:extLst>
              <a:ext uri="{FF2B5EF4-FFF2-40B4-BE49-F238E27FC236}">
                <a16:creationId xmlns:a16="http://schemas.microsoft.com/office/drawing/2014/main" id="{01E0B2DC-C5C3-2F61-34DF-E3B2AAB273FA}"/>
              </a:ext>
            </a:extLst>
          </p:cNvPr>
          <p:cNvGrpSpPr/>
          <p:nvPr/>
        </p:nvGrpSpPr>
        <p:grpSpPr>
          <a:xfrm>
            <a:off x="331905" y="8938032"/>
            <a:ext cx="6194190" cy="215444"/>
            <a:chOff x="342647" y="8889907"/>
            <a:chExt cx="6194190" cy="215444"/>
          </a:xfrm>
        </p:grpSpPr>
        <p:sp>
          <p:nvSpPr>
            <p:cNvPr id="6" name="テキスト ボックス 44">
              <a:extLst>
                <a:ext uri="{FF2B5EF4-FFF2-40B4-BE49-F238E27FC236}">
                  <a16:creationId xmlns:a16="http://schemas.microsoft.com/office/drawing/2014/main" id="{1E3F8141-F439-E9B7-4242-D9B2D3D02C16}"/>
                </a:ext>
              </a:extLst>
            </p:cNvPr>
            <p:cNvSpPr txBox="1"/>
            <p:nvPr/>
          </p:nvSpPr>
          <p:spPr>
            <a:xfrm>
              <a:off x="4165852" y="8889907"/>
              <a:ext cx="2370985" cy="215444"/>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800">
                  <a:latin typeface="ヒラギノ角ゴ ProN"/>
                  <a:ea typeface="ヒラギノ角ゴ ProN"/>
                  <a:cs typeface="ヒラギノ角ゴ ProN"/>
                  <a:sym typeface="ヒラギノ角ゴ ProN"/>
                </a:defRPr>
              </a:lvl1pPr>
            </a:lstStyle>
            <a:p>
              <a:r>
                <a:rPr lang="en-US" altLang="ja-JP" dirty="0">
                  <a:latin typeface="Yu Mincho" panose="02020400000000000000" pitchFamily="18" charset="-128"/>
                  <a:ea typeface="Yu Mincho" panose="02020400000000000000" pitchFamily="18" charset="-128"/>
                </a:rPr>
                <a:t>© </a:t>
              </a:r>
              <a:r>
                <a:rPr dirty="0">
                  <a:latin typeface="游明朝" panose="02020400000000000000" pitchFamily="18" charset="-128"/>
                  <a:ea typeface="游明朝" panose="02020400000000000000" pitchFamily="18" charset="-128"/>
                  <a:cs typeface="游明朝体 ミディアム"/>
                </a:rPr>
                <a:t>TAKAMI </a:t>
              </a:r>
              <a:r>
                <a:rPr lang="en-US" dirty="0">
                  <a:latin typeface="游明朝" panose="02020400000000000000" pitchFamily="18" charset="-128"/>
                  <a:ea typeface="游明朝" panose="02020400000000000000" pitchFamily="18" charset="-128"/>
                  <a:cs typeface="游明朝体 ミディアム"/>
                </a:rPr>
                <a:t>HOLDINGS</a:t>
              </a:r>
              <a:r>
                <a:rPr dirty="0">
                  <a:latin typeface="游明朝" panose="02020400000000000000" pitchFamily="18" charset="-128"/>
                  <a:ea typeface="游明朝" panose="02020400000000000000" pitchFamily="18" charset="-128"/>
                  <a:cs typeface="游明朝体 ミディアム"/>
                </a:rPr>
                <a:t> 20</a:t>
              </a:r>
              <a:r>
                <a:rPr lang="en-US" dirty="0">
                  <a:latin typeface="游明朝" panose="02020400000000000000" pitchFamily="18" charset="-128"/>
                  <a:ea typeface="游明朝" panose="02020400000000000000" pitchFamily="18" charset="-128"/>
                  <a:cs typeface="游明朝体 ミディアム"/>
                </a:rPr>
                <a:t>26</a:t>
              </a:r>
              <a:r>
                <a:rPr dirty="0">
                  <a:latin typeface="游明朝" panose="02020400000000000000" pitchFamily="18" charset="-128"/>
                  <a:ea typeface="游明朝" panose="02020400000000000000" pitchFamily="18" charset="-128"/>
                  <a:cs typeface="游明朝体 ミディアム"/>
                </a:rPr>
                <a:t>.All rights reserved.</a:t>
              </a:r>
            </a:p>
          </p:txBody>
        </p:sp>
        <p:cxnSp>
          <p:nvCxnSpPr>
            <p:cNvPr id="8" name="直線コネクタ 7">
              <a:extLst>
                <a:ext uri="{FF2B5EF4-FFF2-40B4-BE49-F238E27FC236}">
                  <a16:creationId xmlns:a16="http://schemas.microsoft.com/office/drawing/2014/main" id="{5495C5FF-4D37-7D56-B5AD-388BD81B02E7}"/>
                </a:ext>
              </a:extLst>
            </p:cNvPr>
            <p:cNvCxnSpPr>
              <a:cxnSpLocks/>
              <a:endCxn id="6" idx="1"/>
            </p:cNvCxnSpPr>
            <p:nvPr/>
          </p:nvCxnSpPr>
          <p:spPr>
            <a:xfrm>
              <a:off x="342647" y="8997629"/>
              <a:ext cx="3823205" cy="0"/>
            </a:xfrm>
            <a:prstGeom prst="line">
              <a:avLst/>
            </a:prstGeom>
            <a:noFill/>
            <a:ln w="15875" cap="flat">
              <a:solidFill>
                <a:schemeClr val="bg2">
                  <a:lumMod val="60000"/>
                  <a:lumOff val="40000"/>
                </a:schemeClr>
              </a:solidFill>
              <a:prstDash val="solid"/>
              <a:round/>
            </a:ln>
            <a:effectLst/>
            <a:sp3d/>
          </p:spPr>
          <p:style>
            <a:lnRef idx="0">
              <a:scrgbClr r="0" g="0" b="0"/>
            </a:lnRef>
            <a:fillRef idx="0">
              <a:scrgbClr r="0" g="0" b="0"/>
            </a:fillRef>
            <a:effectRef idx="0">
              <a:scrgbClr r="0" g="0" b="0"/>
            </a:effectRef>
            <a:fontRef idx="none"/>
          </p:style>
        </p:cxnSp>
      </p:grpSp>
      <p:grpSp>
        <p:nvGrpSpPr>
          <p:cNvPr id="2" name="グループ化 1">
            <a:extLst>
              <a:ext uri="{FF2B5EF4-FFF2-40B4-BE49-F238E27FC236}">
                <a16:creationId xmlns:a16="http://schemas.microsoft.com/office/drawing/2014/main" id="{B2196E8B-8428-EAD6-EFA7-964B1870D06D}"/>
              </a:ext>
            </a:extLst>
          </p:cNvPr>
          <p:cNvGrpSpPr/>
          <p:nvPr/>
        </p:nvGrpSpPr>
        <p:grpSpPr>
          <a:xfrm>
            <a:off x="627790" y="7661832"/>
            <a:ext cx="5597630" cy="1234791"/>
            <a:chOff x="676765" y="6842573"/>
            <a:chExt cx="5597630" cy="1234791"/>
          </a:xfrm>
        </p:grpSpPr>
        <p:cxnSp>
          <p:nvCxnSpPr>
            <p:cNvPr id="3" name="直線コネクタ 2">
              <a:extLst>
                <a:ext uri="{FF2B5EF4-FFF2-40B4-BE49-F238E27FC236}">
                  <a16:creationId xmlns:a16="http://schemas.microsoft.com/office/drawing/2014/main" id="{4A551596-9EE9-85CD-0090-F73DA15DC9E7}"/>
                </a:ext>
              </a:extLst>
            </p:cNvPr>
            <p:cNvCxnSpPr>
              <a:cxnSpLocks/>
            </p:cNvCxnSpPr>
            <p:nvPr/>
          </p:nvCxnSpPr>
          <p:spPr>
            <a:xfrm>
              <a:off x="676765" y="6842573"/>
              <a:ext cx="5597630" cy="0"/>
            </a:xfrm>
            <a:prstGeom prst="line">
              <a:avLst/>
            </a:prstGeom>
            <a:noFill/>
            <a:ln w="15875" cap="flat">
              <a:solidFill>
                <a:schemeClr val="bg1">
                  <a:lumMod val="85000"/>
                </a:schemeClr>
              </a:solidFill>
              <a:prstDash val="solid"/>
              <a:round/>
            </a:ln>
            <a:effectLst/>
            <a:sp3d/>
          </p:spPr>
          <p:style>
            <a:lnRef idx="0">
              <a:scrgbClr r="0" g="0" b="0"/>
            </a:lnRef>
            <a:fillRef idx="0">
              <a:scrgbClr r="0" g="0" b="0"/>
            </a:fillRef>
            <a:effectRef idx="0">
              <a:scrgbClr r="0" g="0" b="0"/>
            </a:effectRef>
            <a:fontRef idx="none"/>
          </p:style>
        </p:cxnSp>
        <p:grpSp>
          <p:nvGrpSpPr>
            <p:cNvPr id="10" name="グループ化 9">
              <a:extLst>
                <a:ext uri="{FF2B5EF4-FFF2-40B4-BE49-F238E27FC236}">
                  <a16:creationId xmlns:a16="http://schemas.microsoft.com/office/drawing/2014/main" id="{1548CAC8-25DA-1FA0-919C-4673EB2539B0}"/>
                </a:ext>
              </a:extLst>
            </p:cNvPr>
            <p:cNvGrpSpPr/>
            <p:nvPr/>
          </p:nvGrpSpPr>
          <p:grpSpPr>
            <a:xfrm>
              <a:off x="810586" y="6892426"/>
              <a:ext cx="5442089" cy="1184938"/>
              <a:chOff x="841082" y="7083875"/>
              <a:chExt cx="5442089" cy="1184938"/>
            </a:xfrm>
          </p:grpSpPr>
          <p:sp>
            <p:nvSpPr>
              <p:cNvPr id="13" name="テキスト ボックス 12">
                <a:extLst>
                  <a:ext uri="{FF2B5EF4-FFF2-40B4-BE49-F238E27FC236}">
                    <a16:creationId xmlns:a16="http://schemas.microsoft.com/office/drawing/2014/main" id="{71A8A5FD-28B0-D0A3-2EDA-A4128EA86336}"/>
                  </a:ext>
                </a:extLst>
              </p:cNvPr>
              <p:cNvSpPr txBox="1"/>
              <p:nvPr/>
            </p:nvSpPr>
            <p:spPr>
              <a:xfrm>
                <a:off x="2103613" y="7083875"/>
                <a:ext cx="4179558" cy="118493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ja-JP" altLang="ja-JP" sz="800">
                    <a:latin typeface="Yu Mincho" panose="02020400000000000000" pitchFamily="18" charset="-128"/>
                    <a:ea typeface="Yu Mincho" panose="02020400000000000000" pitchFamily="18" charset="-128"/>
                  </a:rPr>
                  <a:t>＜</a:t>
                </a:r>
                <a:r>
                  <a:rPr lang="en-US" altLang="ja-JP" sz="800" dirty="0">
                    <a:latin typeface="Yu Mincho" panose="02020400000000000000" pitchFamily="18" charset="-128"/>
                    <a:ea typeface="Yu Mincho" panose="02020400000000000000" pitchFamily="18" charset="-128"/>
                  </a:rPr>
                  <a:t>MAGNOLIA WHITE JEWELRY</a:t>
                </a:r>
                <a:r>
                  <a:rPr lang="ja-JP" altLang="ja-JP" sz="800">
                    <a:latin typeface="Yu Mincho" panose="02020400000000000000" pitchFamily="18" charset="-128"/>
                    <a:ea typeface="Yu Mincho" panose="02020400000000000000" pitchFamily="18" charset="-128"/>
                  </a:rPr>
                  <a:t>とは＞</a:t>
                </a:r>
                <a:br>
                  <a:rPr lang="en-US" altLang="ja-JP" sz="800" dirty="0">
                    <a:latin typeface="Yu Mincho" panose="02020400000000000000" pitchFamily="18" charset="-128"/>
                    <a:ea typeface="Yu Mincho" panose="02020400000000000000" pitchFamily="18" charset="-128"/>
                  </a:rPr>
                </a:br>
                <a:r>
                  <a:rPr lang="en-US" altLang="ja-JP" sz="800" dirty="0">
                    <a:latin typeface="Yu Mincho" panose="02020400000000000000" pitchFamily="18" charset="-128"/>
                    <a:ea typeface="Yu Mincho" panose="02020400000000000000" pitchFamily="18" charset="-128"/>
                  </a:rPr>
                  <a:t>Couture Wedding Salon MAGNOLIA WHITE</a:t>
                </a:r>
                <a:r>
                  <a:rPr lang="ja-JP" altLang="ja-JP" sz="800">
                    <a:latin typeface="Yu Mincho" panose="02020400000000000000" pitchFamily="18" charset="-128"/>
                    <a:ea typeface="Yu Mincho" panose="02020400000000000000" pitchFamily="18" charset="-128"/>
                  </a:rPr>
                  <a:t>のオリジナルジュエリーブランドとして</a:t>
                </a:r>
                <a:r>
                  <a:rPr lang="en-US" altLang="ja-JP" sz="800" dirty="0">
                    <a:latin typeface="Yu Mincho" panose="02020400000000000000" pitchFamily="18" charset="-128"/>
                    <a:ea typeface="Yu Mincho" panose="02020400000000000000" pitchFamily="18" charset="-128"/>
                  </a:rPr>
                  <a:t>2020</a:t>
                </a:r>
                <a:r>
                  <a:rPr lang="ja-JP" altLang="en-US" sz="800">
                    <a:latin typeface="Yu Mincho" panose="02020400000000000000" pitchFamily="18" charset="-128"/>
                    <a:ea typeface="Yu Mincho" panose="02020400000000000000" pitchFamily="18" charset="-128"/>
                  </a:rPr>
                  <a:t>年</a:t>
                </a:r>
                <a:r>
                  <a:rPr lang="en-US" altLang="ja-JP" sz="800" dirty="0">
                    <a:latin typeface="Yu Mincho" panose="02020400000000000000" pitchFamily="18" charset="-128"/>
                    <a:ea typeface="Yu Mincho" panose="02020400000000000000" pitchFamily="18" charset="-128"/>
                  </a:rPr>
                  <a:t>10</a:t>
                </a:r>
                <a:r>
                  <a:rPr lang="ja-JP" altLang="ja-JP" sz="800">
                    <a:latin typeface="Yu Mincho" panose="02020400000000000000" pitchFamily="18" charset="-128"/>
                    <a:ea typeface="Yu Mincho" panose="02020400000000000000" pitchFamily="18" charset="-128"/>
                  </a:rPr>
                  <a:t>月にスタートした</a:t>
                </a:r>
                <a:r>
                  <a:rPr lang="en-US" altLang="ja-JP" sz="800" dirty="0">
                    <a:latin typeface="Yu Mincho" panose="02020400000000000000" pitchFamily="18" charset="-128"/>
                    <a:ea typeface="Yu Mincho" panose="02020400000000000000" pitchFamily="18" charset="-128"/>
                  </a:rPr>
                  <a:t>MAGNOLIA WHITE JEWELRY</a:t>
                </a:r>
                <a:r>
                  <a:rPr lang="ja-JP" altLang="ja-JP" sz="800">
                    <a:latin typeface="Yu Mincho" panose="02020400000000000000" pitchFamily="18" charset="-128"/>
                    <a:ea typeface="Yu Mincho" panose="02020400000000000000" pitchFamily="18" charset="-128"/>
                  </a:rPr>
                  <a:t>は、ダイヤモンドの品質基準である</a:t>
                </a:r>
                <a:r>
                  <a:rPr lang="en-US" altLang="ja-JP" sz="800" dirty="0">
                    <a:latin typeface="Yu Mincho" panose="02020400000000000000" pitchFamily="18" charset="-128"/>
                    <a:ea typeface="Yu Mincho" panose="02020400000000000000" pitchFamily="18" charset="-128"/>
                  </a:rPr>
                  <a:t>4C</a:t>
                </a:r>
                <a:r>
                  <a:rPr lang="ja-JP" altLang="ja-JP" sz="800">
                    <a:latin typeface="Yu Mincho" panose="02020400000000000000" pitchFamily="18" charset="-128"/>
                    <a:ea typeface="Yu Mincho" panose="02020400000000000000" pitchFamily="18" charset="-128"/>
                  </a:rPr>
                  <a:t>において、高い基準のダイヤモンドのみを取り揃えており</a:t>
                </a:r>
                <a:r>
                  <a:rPr lang="ja-JP" altLang="en-US" sz="800">
                    <a:latin typeface="Yu Mincho" panose="02020400000000000000" pitchFamily="18" charset="-128"/>
                    <a:ea typeface="Yu Mincho" panose="02020400000000000000" pitchFamily="18" charset="-128"/>
                  </a:rPr>
                  <a:t>、</a:t>
                </a:r>
                <a:r>
                  <a:rPr lang="ja-JP" altLang="ja-JP" sz="800">
                    <a:latin typeface="Yu Mincho" panose="02020400000000000000" pitchFamily="18" charset="-128"/>
                    <a:ea typeface="Yu Mincho" panose="02020400000000000000" pitchFamily="18" charset="-128"/>
                  </a:rPr>
                  <a:t>一切</a:t>
                </a:r>
                <a:r>
                  <a:rPr lang="ja-JP" altLang="en-US" sz="800">
                    <a:latin typeface="Yu Mincho" panose="02020400000000000000" pitchFamily="18" charset="-128"/>
                    <a:ea typeface="Yu Mincho" panose="02020400000000000000" pitchFamily="18" charset="-128"/>
                  </a:rPr>
                  <a:t>の妥協を許さず、</a:t>
                </a:r>
                <a:r>
                  <a:rPr lang="ja-JP" altLang="ja-JP" sz="800">
                    <a:latin typeface="Yu Mincho" panose="02020400000000000000" pitchFamily="18" charset="-128"/>
                    <a:ea typeface="Yu Mincho" panose="02020400000000000000" pitchFamily="18" charset="-128"/>
                  </a:rPr>
                  <a:t>価格・品質・お仕立てにこだわ</a:t>
                </a:r>
                <a:r>
                  <a:rPr lang="ja-JP" altLang="en-US" sz="800">
                    <a:latin typeface="Yu Mincho" panose="02020400000000000000" pitchFamily="18" charset="-128"/>
                    <a:ea typeface="Yu Mincho" panose="02020400000000000000" pitchFamily="18" charset="-128"/>
                  </a:rPr>
                  <a:t>ったブライダルジュエリーとファッションジュエリー</a:t>
                </a:r>
                <a:r>
                  <a:rPr lang="ja-JP" altLang="ja-JP" sz="800">
                    <a:latin typeface="Yu Mincho" panose="02020400000000000000" pitchFamily="18" charset="-128"/>
                    <a:ea typeface="Yu Mincho" panose="02020400000000000000" pitchFamily="18" charset="-128"/>
                  </a:rPr>
                  <a:t>を多くの</a:t>
                </a:r>
                <a:r>
                  <a:rPr lang="ja-JP" altLang="en-US" sz="800">
                    <a:latin typeface="Yu Mincho" panose="02020400000000000000" pitchFamily="18" charset="-128"/>
                    <a:ea typeface="Yu Mincho" panose="02020400000000000000" pitchFamily="18" charset="-128"/>
                  </a:rPr>
                  <a:t>お客様</a:t>
                </a:r>
                <a:r>
                  <a:rPr lang="ja-JP" altLang="ja-JP" sz="800">
                    <a:latin typeface="Yu Mincho" panose="02020400000000000000" pitchFamily="18" charset="-128"/>
                    <a:ea typeface="Yu Mincho" panose="02020400000000000000" pitchFamily="18" charset="-128"/>
                  </a:rPr>
                  <a:t>にご愛用いただいております。</a:t>
                </a:r>
                <a:endParaRPr lang="en-US" altLang="ja-JP" sz="800" dirty="0">
                  <a:latin typeface="Yu Mincho" panose="02020400000000000000" pitchFamily="18" charset="-128"/>
                  <a:ea typeface="Yu Mincho" panose="02020400000000000000" pitchFamily="18" charset="-128"/>
                </a:endParaRPr>
              </a:p>
              <a:p>
                <a:endParaRPr lang="en-US" altLang="ja-JP" sz="200" dirty="0">
                  <a:latin typeface="Yu Mincho" panose="02020400000000000000" pitchFamily="18" charset="-128"/>
                  <a:ea typeface="Yu Mincho" panose="02020400000000000000" pitchFamily="18" charset="-128"/>
                </a:endParaRPr>
              </a:p>
              <a:p>
                <a:r>
                  <a:rPr lang="en" altLang="ja-JP" sz="800" dirty="0">
                    <a:latin typeface="Yu Mincho" panose="02020400000000000000" pitchFamily="18" charset="-128"/>
                    <a:ea typeface="Yu Mincho" panose="02020400000000000000" pitchFamily="18" charset="-128"/>
                  </a:rPr>
                  <a:t>web. </a:t>
                </a:r>
                <a:r>
                  <a:rPr lang="en-US" altLang="ja-JP" sz="800" dirty="0">
                    <a:latin typeface="Yu Mincho" panose="02020400000000000000" pitchFamily="18" charset="-128"/>
                    <a:ea typeface="Yu Mincho" panose="02020400000000000000" pitchFamily="18" charset="-128"/>
                    <a:hlinkClick r:id="rId12"/>
                  </a:rPr>
                  <a:t>jewelry.magnolia-white.com</a:t>
                </a:r>
                <a:endParaRPr lang="en-US" altLang="ja-JP" sz="800" dirty="0">
                  <a:latin typeface="Yu Mincho" panose="02020400000000000000" pitchFamily="18" charset="-128"/>
                  <a:ea typeface="Yu Mincho" panose="02020400000000000000" pitchFamily="18" charset="-128"/>
                </a:endParaRPr>
              </a:p>
              <a:p>
                <a:pPr>
                  <a:spcAft>
                    <a:spcPts val="600"/>
                  </a:spcAft>
                </a:pPr>
                <a:r>
                  <a:rPr lang="en-US" altLang="ja-JP" sz="800" dirty="0">
                    <a:latin typeface="Yu Mincho" panose="02020400000000000000" pitchFamily="18" charset="-128"/>
                    <a:ea typeface="Yu Mincho" panose="02020400000000000000" pitchFamily="18" charset="-128"/>
                  </a:rPr>
                  <a:t>Instagram. </a:t>
                </a:r>
                <a:r>
                  <a:rPr lang="en-US" altLang="ja-JP" sz="800" dirty="0">
                    <a:latin typeface="Yu Mincho" panose="02020400000000000000" pitchFamily="18" charset="-128"/>
                    <a:ea typeface="Yu Mincho" panose="02020400000000000000" pitchFamily="18" charset="-128"/>
                    <a:hlinkClick r:id="rId13"/>
                  </a:rPr>
                  <a:t>@magnoliawhite_jewelry</a:t>
                </a:r>
                <a:endParaRPr lang="en-US" altLang="ja-JP" sz="800" dirty="0">
                  <a:latin typeface="Yu Mincho" panose="02020400000000000000" pitchFamily="18" charset="-128"/>
                  <a:ea typeface="Yu Mincho" panose="02020400000000000000" pitchFamily="18" charset="-128"/>
                </a:endParaRPr>
              </a:p>
            </p:txBody>
          </p:sp>
          <p:pic>
            <p:nvPicPr>
              <p:cNvPr id="16" name="図 15">
                <a:extLst>
                  <a:ext uri="{FF2B5EF4-FFF2-40B4-BE49-F238E27FC236}">
                    <a16:creationId xmlns:a16="http://schemas.microsoft.com/office/drawing/2014/main" id="{8310D5E8-E6DF-2432-1E29-88A2A26026DF}"/>
                  </a:ext>
                </a:extLst>
              </p:cNvPr>
              <p:cNvPicPr>
                <a:picLocks noChangeAspect="1"/>
              </p:cNvPicPr>
              <p:nvPr/>
            </p:nvPicPr>
            <p:blipFill>
              <a:blip r:embed="rId14"/>
              <a:stretch>
                <a:fillRect/>
              </a:stretch>
            </p:blipFill>
            <p:spPr>
              <a:xfrm>
                <a:off x="841082" y="7538427"/>
                <a:ext cx="1119632" cy="170121"/>
              </a:xfrm>
              <a:prstGeom prst="rect">
                <a:avLst/>
              </a:prstGeom>
            </p:spPr>
          </p:pic>
        </p:grpSp>
        <p:cxnSp>
          <p:nvCxnSpPr>
            <p:cNvPr id="11" name="直線コネクタ 10">
              <a:extLst>
                <a:ext uri="{FF2B5EF4-FFF2-40B4-BE49-F238E27FC236}">
                  <a16:creationId xmlns:a16="http://schemas.microsoft.com/office/drawing/2014/main" id="{EE9AD491-D6C0-2799-402B-6BA5555118D3}"/>
                </a:ext>
              </a:extLst>
            </p:cNvPr>
            <p:cNvCxnSpPr>
              <a:cxnSpLocks/>
            </p:cNvCxnSpPr>
            <p:nvPr/>
          </p:nvCxnSpPr>
          <p:spPr>
            <a:xfrm>
              <a:off x="676765" y="8064912"/>
              <a:ext cx="5597630" cy="0"/>
            </a:xfrm>
            <a:prstGeom prst="line">
              <a:avLst/>
            </a:prstGeom>
            <a:noFill/>
            <a:ln w="15875" cap="flat">
              <a:solidFill>
                <a:schemeClr val="bg1">
                  <a:lumMod val="85000"/>
                </a:schemeClr>
              </a:solidFill>
              <a:prstDash val="solid"/>
              <a:round/>
            </a:ln>
            <a:effectLst/>
            <a:sp3d/>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2810263178"/>
      </p:ext>
    </p:extLst>
  </p:cSld>
  <p:clrMapOvr>
    <a:masterClrMapping/>
  </p:clrMapOvr>
  <p:transition spd="med"/>
</p:sld>
</file>

<file path=ppt/theme/theme1.xml><?xml version="1.0" encoding="utf-8"?>
<a:theme xmlns:a="http://schemas.openxmlformats.org/drawingml/2006/main" name="ホワイト">
  <a:themeElements>
    <a:clrScheme name="ユーザー定義 3">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0432FF"/>
      </a:hlink>
      <a:folHlink>
        <a:srgbClr val="B26B02"/>
      </a:folHlink>
    </a:clrScheme>
    <a:fontScheme name="ホワイト">
      <a:majorFont>
        <a:latin typeface="Helvetica"/>
        <a:ea typeface="Helvetica"/>
        <a:cs typeface="Helvetica"/>
      </a:majorFont>
      <a:minorFont>
        <a:latin typeface="Calibri"/>
        <a:ea typeface="Calibri"/>
        <a:cs typeface="Calibri"/>
      </a:minorFont>
    </a:fontScheme>
    <a:fmtScheme name="ホワイト">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ホワイト">
  <a:themeElements>
    <a:clrScheme name="ホワイト">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ホワイト">
      <a:majorFont>
        <a:latin typeface="Helvetica"/>
        <a:ea typeface="Helvetica"/>
        <a:cs typeface="Helvetica"/>
      </a:majorFont>
      <a:minorFont>
        <a:latin typeface="Calibri"/>
        <a:ea typeface="Calibri"/>
        <a:cs typeface="Calibri"/>
      </a:minorFont>
    </a:fontScheme>
    <a:fmtScheme name="ホワイト">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75841</TotalTime>
  <Words>875</Words>
  <Application>Microsoft Macintosh PowerPoint</Application>
  <PresentationFormat>画面に合わせる (4:3)</PresentationFormat>
  <Paragraphs>61</Paragraphs>
  <Slides>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Yu Mincho</vt:lpstr>
      <vt:lpstr>Yu Mincho</vt:lpstr>
      <vt:lpstr>游明朝体 ミディアム</vt:lpstr>
      <vt:lpstr>Arial</vt:lpstr>
      <vt:lpstr>Calibri</vt:lpstr>
      <vt:lpstr>ホワイト</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y-sai</dc:creator>
  <cp:lastModifiedBy>販促 PGX5C9NLFD</cp:lastModifiedBy>
  <cp:revision>812</cp:revision>
  <cp:lastPrinted>2024-09-11T06:19:44Z</cp:lastPrinted>
  <dcterms:modified xsi:type="dcterms:W3CDTF">2026-10-27T02:50:08Z</dcterms:modified>
</cp:coreProperties>
</file>